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71" r:id="rId2"/>
    <p:sldId id="267" r:id="rId3"/>
    <p:sldId id="266" r:id="rId4"/>
    <p:sldId id="258" r:id="rId5"/>
    <p:sldId id="268" r:id="rId6"/>
    <p:sldId id="265" r:id="rId7"/>
    <p:sldId id="259" r:id="rId8"/>
    <p:sldId id="260" r:id="rId9"/>
    <p:sldId id="261" r:id="rId10"/>
    <p:sldId id="270" r:id="rId11"/>
    <p:sldId id="269" r:id="rId12"/>
    <p:sldId id="262" r:id="rId13"/>
    <p:sldId id="263" r:id="rId14"/>
    <p:sldId id="264" r:id="rId15"/>
  </p:sldIdLst>
  <p:sldSz cx="12192000" cy="6858000"/>
  <p:notesSz cx="6858000" cy="9144000"/>
  <p:defaultTextStyle>
    <a:defPPr>
      <a:defRPr lang="de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>
      <p:cViewPr>
        <p:scale>
          <a:sx n="50" d="100"/>
          <a:sy n="50" d="100"/>
        </p:scale>
        <p:origin x="1906" y="6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C63DCC-1C77-1A48-8230-E564BECA4C21}" type="doc">
      <dgm:prSet loTypeId="urn:microsoft.com/office/officeart/2008/layout/VerticalCurvedList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7CC4E18-3B91-BF45-A88A-20927EF6D84D}">
      <dgm:prSet phldrT="[Text]"/>
      <dgm:spPr/>
      <dgm:t>
        <a:bodyPr/>
        <a:lstStyle/>
        <a:p>
          <a:r>
            <a:rPr lang="en-US" dirty="0"/>
            <a:t>Select extant sequences</a:t>
          </a:r>
        </a:p>
      </dgm:t>
    </dgm:pt>
    <dgm:pt modelId="{AFA94146-2E12-9E4A-BEBA-AD4A9A3A92E5}" type="parTrans" cxnId="{FE01FBE6-FA91-084D-9615-EED75F2A6F64}">
      <dgm:prSet/>
      <dgm:spPr/>
      <dgm:t>
        <a:bodyPr/>
        <a:lstStyle/>
        <a:p>
          <a:endParaRPr lang="en-US"/>
        </a:p>
      </dgm:t>
    </dgm:pt>
    <dgm:pt modelId="{C41869BB-A6E0-E94F-B6DF-A72EC0D481AC}" type="sibTrans" cxnId="{FE01FBE6-FA91-084D-9615-EED75F2A6F64}">
      <dgm:prSet/>
      <dgm:spPr/>
      <dgm:t>
        <a:bodyPr/>
        <a:lstStyle/>
        <a:p>
          <a:endParaRPr lang="en-US"/>
        </a:p>
      </dgm:t>
    </dgm:pt>
    <dgm:pt modelId="{5C2B9E07-CCCA-5646-9FBB-FD15C74B36E4}">
      <dgm:prSet phldrT="[Text]"/>
      <dgm:spPr/>
      <dgm:t>
        <a:bodyPr/>
        <a:lstStyle/>
        <a:p>
          <a:r>
            <a:rPr lang="en-US" dirty="0"/>
            <a:t>Create a multiple sequence alignment</a:t>
          </a:r>
        </a:p>
      </dgm:t>
    </dgm:pt>
    <dgm:pt modelId="{FD0C94BC-1A80-7B45-8880-76B8FAC4F4A6}" type="parTrans" cxnId="{9FE9222B-CD00-0147-9BB6-C1A1BD38C304}">
      <dgm:prSet/>
      <dgm:spPr/>
      <dgm:t>
        <a:bodyPr/>
        <a:lstStyle/>
        <a:p>
          <a:endParaRPr lang="en-US"/>
        </a:p>
      </dgm:t>
    </dgm:pt>
    <dgm:pt modelId="{DDCD1A4C-7E26-F449-B0C0-E37C077839E4}" type="sibTrans" cxnId="{9FE9222B-CD00-0147-9BB6-C1A1BD38C304}">
      <dgm:prSet/>
      <dgm:spPr/>
      <dgm:t>
        <a:bodyPr/>
        <a:lstStyle/>
        <a:p>
          <a:endParaRPr lang="en-US"/>
        </a:p>
      </dgm:t>
    </dgm:pt>
    <dgm:pt modelId="{A18D927F-61AB-DB4C-A786-AB80C43CBFD8}">
      <dgm:prSet phldrT="[Text]"/>
      <dgm:spPr/>
      <dgm:t>
        <a:bodyPr/>
        <a:lstStyle/>
        <a:p>
          <a:r>
            <a:rPr lang="en-US" dirty="0"/>
            <a:t>Compute phylogenetic tree</a:t>
          </a:r>
        </a:p>
      </dgm:t>
    </dgm:pt>
    <dgm:pt modelId="{035BECA0-5AC8-944D-85D3-08996CBFEE6C}" type="parTrans" cxnId="{AFAAC1BF-B672-D146-827E-589234F6C431}">
      <dgm:prSet/>
      <dgm:spPr/>
      <dgm:t>
        <a:bodyPr/>
        <a:lstStyle/>
        <a:p>
          <a:endParaRPr lang="en-US"/>
        </a:p>
      </dgm:t>
    </dgm:pt>
    <dgm:pt modelId="{74A792E0-1AFB-8347-9A94-1F744CD013A1}" type="sibTrans" cxnId="{AFAAC1BF-B672-D146-827E-589234F6C431}">
      <dgm:prSet/>
      <dgm:spPr/>
      <dgm:t>
        <a:bodyPr/>
        <a:lstStyle/>
        <a:p>
          <a:endParaRPr lang="en-US"/>
        </a:p>
      </dgm:t>
    </dgm:pt>
    <dgm:pt modelId="{5BE4BEBA-E12C-7347-BBC4-B99B755A9E08}">
      <dgm:prSet phldrT="[Text]"/>
      <dgm:spPr/>
      <dgm:t>
        <a:bodyPr/>
        <a:lstStyle/>
        <a:p>
          <a:r>
            <a:rPr lang="en-US" dirty="0"/>
            <a:t>Reconstruct ancestral sequences</a:t>
          </a:r>
        </a:p>
      </dgm:t>
    </dgm:pt>
    <dgm:pt modelId="{FDE0237D-08B2-0E47-B52B-BDA68733F93C}" type="parTrans" cxnId="{F6276D46-C9F9-204B-A2E6-66B6FEEF4A3B}">
      <dgm:prSet/>
      <dgm:spPr/>
      <dgm:t>
        <a:bodyPr/>
        <a:lstStyle/>
        <a:p>
          <a:endParaRPr lang="en-US"/>
        </a:p>
      </dgm:t>
    </dgm:pt>
    <dgm:pt modelId="{FA14A22F-FE37-9149-BCA9-E1EB8D572EDE}" type="sibTrans" cxnId="{F6276D46-C9F9-204B-A2E6-66B6FEEF4A3B}">
      <dgm:prSet/>
      <dgm:spPr/>
      <dgm:t>
        <a:bodyPr/>
        <a:lstStyle/>
        <a:p>
          <a:endParaRPr lang="en-US"/>
        </a:p>
      </dgm:t>
    </dgm:pt>
    <dgm:pt modelId="{70B4F302-6ACD-AF43-B215-10FC1FD3D1C3}" type="pres">
      <dgm:prSet presAssocID="{4AC63DCC-1C77-1A48-8230-E564BECA4C21}" presName="Name0" presStyleCnt="0">
        <dgm:presLayoutVars>
          <dgm:chMax val="7"/>
          <dgm:chPref val="7"/>
          <dgm:dir/>
        </dgm:presLayoutVars>
      </dgm:prSet>
      <dgm:spPr/>
    </dgm:pt>
    <dgm:pt modelId="{85527138-1E75-344C-9434-BB3755436702}" type="pres">
      <dgm:prSet presAssocID="{4AC63DCC-1C77-1A48-8230-E564BECA4C21}" presName="Name1" presStyleCnt="0"/>
      <dgm:spPr/>
    </dgm:pt>
    <dgm:pt modelId="{A147FCD5-2D50-4F4D-90F1-D50F9F8D50B4}" type="pres">
      <dgm:prSet presAssocID="{4AC63DCC-1C77-1A48-8230-E564BECA4C21}" presName="cycle" presStyleCnt="0"/>
      <dgm:spPr/>
    </dgm:pt>
    <dgm:pt modelId="{42095E8D-E19F-6D40-9BA8-56B4DDDA7714}" type="pres">
      <dgm:prSet presAssocID="{4AC63DCC-1C77-1A48-8230-E564BECA4C21}" presName="srcNode" presStyleLbl="node1" presStyleIdx="0" presStyleCnt="4"/>
      <dgm:spPr/>
    </dgm:pt>
    <dgm:pt modelId="{D8F2C3FE-B11D-C940-991A-D70FB292C954}" type="pres">
      <dgm:prSet presAssocID="{4AC63DCC-1C77-1A48-8230-E564BECA4C21}" presName="conn" presStyleLbl="parChTrans1D2" presStyleIdx="0" presStyleCnt="1"/>
      <dgm:spPr/>
    </dgm:pt>
    <dgm:pt modelId="{E433A763-F4D0-214D-969D-F6330123BCC4}" type="pres">
      <dgm:prSet presAssocID="{4AC63DCC-1C77-1A48-8230-E564BECA4C21}" presName="extraNode" presStyleLbl="node1" presStyleIdx="0" presStyleCnt="4"/>
      <dgm:spPr/>
    </dgm:pt>
    <dgm:pt modelId="{A1AB9432-2A9D-0A4B-B724-4C45ADBC8BAF}" type="pres">
      <dgm:prSet presAssocID="{4AC63DCC-1C77-1A48-8230-E564BECA4C21}" presName="dstNode" presStyleLbl="node1" presStyleIdx="0" presStyleCnt="4"/>
      <dgm:spPr/>
    </dgm:pt>
    <dgm:pt modelId="{07B6C136-DEF1-E04C-BC26-76F2E1FE8FD0}" type="pres">
      <dgm:prSet presAssocID="{37CC4E18-3B91-BF45-A88A-20927EF6D84D}" presName="text_1" presStyleLbl="node1" presStyleIdx="0" presStyleCnt="4">
        <dgm:presLayoutVars>
          <dgm:bulletEnabled val="1"/>
        </dgm:presLayoutVars>
      </dgm:prSet>
      <dgm:spPr/>
    </dgm:pt>
    <dgm:pt modelId="{86B3D89D-4734-494D-B029-08D5F6820B4C}" type="pres">
      <dgm:prSet presAssocID="{37CC4E18-3B91-BF45-A88A-20927EF6D84D}" presName="accent_1" presStyleCnt="0"/>
      <dgm:spPr/>
    </dgm:pt>
    <dgm:pt modelId="{00B89E79-2D2B-CF4F-8475-CD0BE154D4A5}" type="pres">
      <dgm:prSet presAssocID="{37CC4E18-3B91-BF45-A88A-20927EF6D84D}" presName="accentRepeatNode" presStyleLbl="solidFgAcc1" presStyleIdx="0" presStyleCnt="4"/>
      <dgm:spPr/>
    </dgm:pt>
    <dgm:pt modelId="{59DC2A6B-E614-A24A-AF04-903AC6C693E1}" type="pres">
      <dgm:prSet presAssocID="{5C2B9E07-CCCA-5646-9FBB-FD15C74B36E4}" presName="text_2" presStyleLbl="node1" presStyleIdx="1" presStyleCnt="4">
        <dgm:presLayoutVars>
          <dgm:bulletEnabled val="1"/>
        </dgm:presLayoutVars>
      </dgm:prSet>
      <dgm:spPr/>
    </dgm:pt>
    <dgm:pt modelId="{3B700324-9401-3F47-BA6B-47108E545F2B}" type="pres">
      <dgm:prSet presAssocID="{5C2B9E07-CCCA-5646-9FBB-FD15C74B36E4}" presName="accent_2" presStyleCnt="0"/>
      <dgm:spPr/>
    </dgm:pt>
    <dgm:pt modelId="{C6B15755-AF0C-3948-AC66-1EE25ED5109B}" type="pres">
      <dgm:prSet presAssocID="{5C2B9E07-CCCA-5646-9FBB-FD15C74B36E4}" presName="accentRepeatNode" presStyleLbl="solidFgAcc1" presStyleIdx="1" presStyleCnt="4"/>
      <dgm:spPr/>
    </dgm:pt>
    <dgm:pt modelId="{7FA5E385-E949-3E4B-918F-DADCDD56D42F}" type="pres">
      <dgm:prSet presAssocID="{A18D927F-61AB-DB4C-A786-AB80C43CBFD8}" presName="text_3" presStyleLbl="node1" presStyleIdx="2" presStyleCnt="4">
        <dgm:presLayoutVars>
          <dgm:bulletEnabled val="1"/>
        </dgm:presLayoutVars>
      </dgm:prSet>
      <dgm:spPr/>
    </dgm:pt>
    <dgm:pt modelId="{832C52F4-7B59-9F4B-903B-0530243221C4}" type="pres">
      <dgm:prSet presAssocID="{A18D927F-61AB-DB4C-A786-AB80C43CBFD8}" presName="accent_3" presStyleCnt="0"/>
      <dgm:spPr/>
    </dgm:pt>
    <dgm:pt modelId="{FBE015C0-2A74-8040-B537-60505D390699}" type="pres">
      <dgm:prSet presAssocID="{A18D927F-61AB-DB4C-A786-AB80C43CBFD8}" presName="accentRepeatNode" presStyleLbl="solidFgAcc1" presStyleIdx="2" presStyleCnt="4"/>
      <dgm:spPr/>
    </dgm:pt>
    <dgm:pt modelId="{7910D2F8-6F54-7B44-BCC4-DDF4185C5D40}" type="pres">
      <dgm:prSet presAssocID="{5BE4BEBA-E12C-7347-BBC4-B99B755A9E08}" presName="text_4" presStyleLbl="node1" presStyleIdx="3" presStyleCnt="4">
        <dgm:presLayoutVars>
          <dgm:bulletEnabled val="1"/>
        </dgm:presLayoutVars>
      </dgm:prSet>
      <dgm:spPr/>
    </dgm:pt>
    <dgm:pt modelId="{E2A3EA6A-6E8D-7548-9BE9-1EF84DC4D59F}" type="pres">
      <dgm:prSet presAssocID="{5BE4BEBA-E12C-7347-BBC4-B99B755A9E08}" presName="accent_4" presStyleCnt="0"/>
      <dgm:spPr/>
    </dgm:pt>
    <dgm:pt modelId="{B786F043-4456-CD41-80C6-13887C9F4B10}" type="pres">
      <dgm:prSet presAssocID="{5BE4BEBA-E12C-7347-BBC4-B99B755A9E08}" presName="accentRepeatNode" presStyleLbl="solidFgAcc1" presStyleIdx="3" presStyleCnt="4"/>
      <dgm:spPr/>
    </dgm:pt>
  </dgm:ptLst>
  <dgm:cxnLst>
    <dgm:cxn modelId="{3AA83E02-3E18-4040-A526-28B3B57CC6BA}" type="presOf" srcId="{37CC4E18-3B91-BF45-A88A-20927EF6D84D}" destId="{07B6C136-DEF1-E04C-BC26-76F2E1FE8FD0}" srcOrd="0" destOrd="0" presId="urn:microsoft.com/office/officeart/2008/layout/VerticalCurvedList"/>
    <dgm:cxn modelId="{625E5418-19A0-2940-991E-5A60C455DBB1}" type="presOf" srcId="{5BE4BEBA-E12C-7347-BBC4-B99B755A9E08}" destId="{7910D2F8-6F54-7B44-BCC4-DDF4185C5D40}" srcOrd="0" destOrd="0" presId="urn:microsoft.com/office/officeart/2008/layout/VerticalCurvedList"/>
    <dgm:cxn modelId="{9FE9222B-CD00-0147-9BB6-C1A1BD38C304}" srcId="{4AC63DCC-1C77-1A48-8230-E564BECA4C21}" destId="{5C2B9E07-CCCA-5646-9FBB-FD15C74B36E4}" srcOrd="1" destOrd="0" parTransId="{FD0C94BC-1A80-7B45-8880-76B8FAC4F4A6}" sibTransId="{DDCD1A4C-7E26-F449-B0C0-E37C077839E4}"/>
    <dgm:cxn modelId="{F6276D46-C9F9-204B-A2E6-66B6FEEF4A3B}" srcId="{4AC63DCC-1C77-1A48-8230-E564BECA4C21}" destId="{5BE4BEBA-E12C-7347-BBC4-B99B755A9E08}" srcOrd="3" destOrd="0" parTransId="{FDE0237D-08B2-0E47-B52B-BDA68733F93C}" sibTransId="{FA14A22F-FE37-9149-BCA9-E1EB8D572EDE}"/>
    <dgm:cxn modelId="{D3F18387-5C6F-AE40-903F-C38B314FDD96}" type="presOf" srcId="{C41869BB-A6E0-E94F-B6DF-A72EC0D481AC}" destId="{D8F2C3FE-B11D-C940-991A-D70FB292C954}" srcOrd="0" destOrd="0" presId="urn:microsoft.com/office/officeart/2008/layout/VerticalCurvedList"/>
    <dgm:cxn modelId="{96375F98-017E-D04C-B923-6D2B00AC9E38}" type="presOf" srcId="{A18D927F-61AB-DB4C-A786-AB80C43CBFD8}" destId="{7FA5E385-E949-3E4B-918F-DADCDD56D42F}" srcOrd="0" destOrd="0" presId="urn:microsoft.com/office/officeart/2008/layout/VerticalCurvedList"/>
    <dgm:cxn modelId="{762BB3AD-1198-FC40-96C6-6E2B6DFEA25F}" type="presOf" srcId="{4AC63DCC-1C77-1A48-8230-E564BECA4C21}" destId="{70B4F302-6ACD-AF43-B215-10FC1FD3D1C3}" srcOrd="0" destOrd="0" presId="urn:microsoft.com/office/officeart/2008/layout/VerticalCurvedList"/>
    <dgm:cxn modelId="{AFAAC1BF-B672-D146-827E-589234F6C431}" srcId="{4AC63DCC-1C77-1A48-8230-E564BECA4C21}" destId="{A18D927F-61AB-DB4C-A786-AB80C43CBFD8}" srcOrd="2" destOrd="0" parTransId="{035BECA0-5AC8-944D-85D3-08996CBFEE6C}" sibTransId="{74A792E0-1AFB-8347-9A94-1F744CD013A1}"/>
    <dgm:cxn modelId="{AFCB8DC9-E541-074D-9472-149CC95CE161}" type="presOf" srcId="{5C2B9E07-CCCA-5646-9FBB-FD15C74B36E4}" destId="{59DC2A6B-E614-A24A-AF04-903AC6C693E1}" srcOrd="0" destOrd="0" presId="urn:microsoft.com/office/officeart/2008/layout/VerticalCurvedList"/>
    <dgm:cxn modelId="{FE01FBE6-FA91-084D-9615-EED75F2A6F64}" srcId="{4AC63DCC-1C77-1A48-8230-E564BECA4C21}" destId="{37CC4E18-3B91-BF45-A88A-20927EF6D84D}" srcOrd="0" destOrd="0" parTransId="{AFA94146-2E12-9E4A-BEBA-AD4A9A3A92E5}" sibTransId="{C41869BB-A6E0-E94F-B6DF-A72EC0D481AC}"/>
    <dgm:cxn modelId="{DCE792C9-4C26-6846-B531-EB6E99EBC1C5}" type="presParOf" srcId="{70B4F302-6ACD-AF43-B215-10FC1FD3D1C3}" destId="{85527138-1E75-344C-9434-BB3755436702}" srcOrd="0" destOrd="0" presId="urn:microsoft.com/office/officeart/2008/layout/VerticalCurvedList"/>
    <dgm:cxn modelId="{6EB21113-2C6B-8D48-8E83-0F97124F540E}" type="presParOf" srcId="{85527138-1E75-344C-9434-BB3755436702}" destId="{A147FCD5-2D50-4F4D-90F1-D50F9F8D50B4}" srcOrd="0" destOrd="0" presId="urn:microsoft.com/office/officeart/2008/layout/VerticalCurvedList"/>
    <dgm:cxn modelId="{273B98C9-0873-7649-85D8-98BFA39F4453}" type="presParOf" srcId="{A147FCD5-2D50-4F4D-90F1-D50F9F8D50B4}" destId="{42095E8D-E19F-6D40-9BA8-56B4DDDA7714}" srcOrd="0" destOrd="0" presId="urn:microsoft.com/office/officeart/2008/layout/VerticalCurvedList"/>
    <dgm:cxn modelId="{C4628045-5DA0-2F4D-BECC-755E934CB45F}" type="presParOf" srcId="{A147FCD5-2D50-4F4D-90F1-D50F9F8D50B4}" destId="{D8F2C3FE-B11D-C940-991A-D70FB292C954}" srcOrd="1" destOrd="0" presId="urn:microsoft.com/office/officeart/2008/layout/VerticalCurvedList"/>
    <dgm:cxn modelId="{8D6FCA21-5CEE-5E48-B51C-66CBAB9AE092}" type="presParOf" srcId="{A147FCD5-2D50-4F4D-90F1-D50F9F8D50B4}" destId="{E433A763-F4D0-214D-969D-F6330123BCC4}" srcOrd="2" destOrd="0" presId="urn:microsoft.com/office/officeart/2008/layout/VerticalCurvedList"/>
    <dgm:cxn modelId="{8402C017-2CC2-B94F-B381-7438387DE694}" type="presParOf" srcId="{A147FCD5-2D50-4F4D-90F1-D50F9F8D50B4}" destId="{A1AB9432-2A9D-0A4B-B724-4C45ADBC8BAF}" srcOrd="3" destOrd="0" presId="urn:microsoft.com/office/officeart/2008/layout/VerticalCurvedList"/>
    <dgm:cxn modelId="{26572009-49F9-0546-B84F-CB0D81D34969}" type="presParOf" srcId="{85527138-1E75-344C-9434-BB3755436702}" destId="{07B6C136-DEF1-E04C-BC26-76F2E1FE8FD0}" srcOrd="1" destOrd="0" presId="urn:microsoft.com/office/officeart/2008/layout/VerticalCurvedList"/>
    <dgm:cxn modelId="{5635CD93-DBED-6B4A-962E-E73E8FF95E66}" type="presParOf" srcId="{85527138-1E75-344C-9434-BB3755436702}" destId="{86B3D89D-4734-494D-B029-08D5F6820B4C}" srcOrd="2" destOrd="0" presId="urn:microsoft.com/office/officeart/2008/layout/VerticalCurvedList"/>
    <dgm:cxn modelId="{1A5C25C9-E4CB-7940-8F41-33FAAE5240D1}" type="presParOf" srcId="{86B3D89D-4734-494D-B029-08D5F6820B4C}" destId="{00B89E79-2D2B-CF4F-8475-CD0BE154D4A5}" srcOrd="0" destOrd="0" presId="urn:microsoft.com/office/officeart/2008/layout/VerticalCurvedList"/>
    <dgm:cxn modelId="{519503CF-2785-D14C-A975-B8A745F3A859}" type="presParOf" srcId="{85527138-1E75-344C-9434-BB3755436702}" destId="{59DC2A6B-E614-A24A-AF04-903AC6C693E1}" srcOrd="3" destOrd="0" presId="urn:microsoft.com/office/officeart/2008/layout/VerticalCurvedList"/>
    <dgm:cxn modelId="{1AE703EF-3B06-674B-BF61-21C2BF5407BF}" type="presParOf" srcId="{85527138-1E75-344C-9434-BB3755436702}" destId="{3B700324-9401-3F47-BA6B-47108E545F2B}" srcOrd="4" destOrd="0" presId="urn:microsoft.com/office/officeart/2008/layout/VerticalCurvedList"/>
    <dgm:cxn modelId="{4707582F-8CA6-544E-B4B7-74EDEBE1EA66}" type="presParOf" srcId="{3B700324-9401-3F47-BA6B-47108E545F2B}" destId="{C6B15755-AF0C-3948-AC66-1EE25ED5109B}" srcOrd="0" destOrd="0" presId="urn:microsoft.com/office/officeart/2008/layout/VerticalCurvedList"/>
    <dgm:cxn modelId="{D163735D-2F8A-7148-973A-6FEFC31234D5}" type="presParOf" srcId="{85527138-1E75-344C-9434-BB3755436702}" destId="{7FA5E385-E949-3E4B-918F-DADCDD56D42F}" srcOrd="5" destOrd="0" presId="urn:microsoft.com/office/officeart/2008/layout/VerticalCurvedList"/>
    <dgm:cxn modelId="{71F0D9DC-94D9-7944-B825-AA345E62B9FA}" type="presParOf" srcId="{85527138-1E75-344C-9434-BB3755436702}" destId="{832C52F4-7B59-9F4B-903B-0530243221C4}" srcOrd="6" destOrd="0" presId="urn:microsoft.com/office/officeart/2008/layout/VerticalCurvedList"/>
    <dgm:cxn modelId="{E0E17E99-54D3-A54A-AC71-CBA626B6451E}" type="presParOf" srcId="{832C52F4-7B59-9F4B-903B-0530243221C4}" destId="{FBE015C0-2A74-8040-B537-60505D390699}" srcOrd="0" destOrd="0" presId="urn:microsoft.com/office/officeart/2008/layout/VerticalCurvedList"/>
    <dgm:cxn modelId="{EE8B1522-1D26-124F-B0AA-3F89DD833CC9}" type="presParOf" srcId="{85527138-1E75-344C-9434-BB3755436702}" destId="{7910D2F8-6F54-7B44-BCC4-DDF4185C5D40}" srcOrd="7" destOrd="0" presId="urn:microsoft.com/office/officeart/2008/layout/VerticalCurvedList"/>
    <dgm:cxn modelId="{A743D688-CF86-4344-A62B-3E4F22F4D53A}" type="presParOf" srcId="{85527138-1E75-344C-9434-BB3755436702}" destId="{E2A3EA6A-6E8D-7548-9BE9-1EF84DC4D59F}" srcOrd="8" destOrd="0" presId="urn:microsoft.com/office/officeart/2008/layout/VerticalCurvedList"/>
    <dgm:cxn modelId="{0C29E7B6-FD7D-2748-BB8E-91BCC9A3E0B1}" type="presParOf" srcId="{E2A3EA6A-6E8D-7548-9BE9-1EF84DC4D59F}" destId="{B786F043-4456-CD41-80C6-13887C9F4B1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F2C3FE-B11D-C940-991A-D70FB292C954}">
      <dsp:nvSpPr>
        <dsp:cNvPr id="0" name=""/>
        <dsp:cNvSpPr/>
      </dsp:nvSpPr>
      <dsp:spPr>
        <a:xfrm>
          <a:off x="-5618640" y="-860129"/>
          <a:ext cx="6689615" cy="6689615"/>
        </a:xfrm>
        <a:prstGeom prst="blockArc">
          <a:avLst>
            <a:gd name="adj1" fmla="val 18900000"/>
            <a:gd name="adj2" fmla="val 2700000"/>
            <a:gd name="adj3" fmla="val 323"/>
          </a:avLst>
        </a:pr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B6C136-DEF1-E04C-BC26-76F2E1FE8FD0}">
      <dsp:nvSpPr>
        <dsp:cNvPr id="0" name=""/>
        <dsp:cNvSpPr/>
      </dsp:nvSpPr>
      <dsp:spPr>
        <a:xfrm>
          <a:off x="560628" y="382044"/>
          <a:ext cx="5936371" cy="76448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6811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Select extant sequences</a:t>
          </a:r>
        </a:p>
      </dsp:txBody>
      <dsp:txXfrm>
        <a:off x="560628" y="382044"/>
        <a:ext cx="5936371" cy="764485"/>
      </dsp:txXfrm>
    </dsp:sp>
    <dsp:sp modelId="{00B89E79-2D2B-CF4F-8475-CD0BE154D4A5}">
      <dsp:nvSpPr>
        <dsp:cNvPr id="0" name=""/>
        <dsp:cNvSpPr/>
      </dsp:nvSpPr>
      <dsp:spPr>
        <a:xfrm>
          <a:off x="82825" y="286483"/>
          <a:ext cx="955607" cy="9556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DC2A6B-E614-A24A-AF04-903AC6C693E1}">
      <dsp:nvSpPr>
        <dsp:cNvPr id="0" name=""/>
        <dsp:cNvSpPr/>
      </dsp:nvSpPr>
      <dsp:spPr>
        <a:xfrm>
          <a:off x="998926" y="1528971"/>
          <a:ext cx="5498074" cy="764485"/>
        </a:xfrm>
        <a:prstGeom prst="rect">
          <a:avLst/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6811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Create a multiple sequence alignment</a:t>
          </a:r>
        </a:p>
      </dsp:txBody>
      <dsp:txXfrm>
        <a:off x="998926" y="1528971"/>
        <a:ext cx="5498074" cy="764485"/>
      </dsp:txXfrm>
    </dsp:sp>
    <dsp:sp modelId="{C6B15755-AF0C-3948-AC66-1EE25ED5109B}">
      <dsp:nvSpPr>
        <dsp:cNvPr id="0" name=""/>
        <dsp:cNvSpPr/>
      </dsp:nvSpPr>
      <dsp:spPr>
        <a:xfrm>
          <a:off x="521122" y="1433411"/>
          <a:ext cx="955607" cy="9556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2147871"/>
              <a:satOff val="-6164"/>
              <a:lumOff val="-98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A5E385-E949-3E4B-918F-DADCDD56D42F}">
      <dsp:nvSpPr>
        <dsp:cNvPr id="0" name=""/>
        <dsp:cNvSpPr/>
      </dsp:nvSpPr>
      <dsp:spPr>
        <a:xfrm>
          <a:off x="998926" y="2675899"/>
          <a:ext cx="5498074" cy="764485"/>
        </a:xfrm>
        <a:prstGeom prst="rect">
          <a:avLst/>
        </a:prstGeom>
        <a:solidFill>
          <a:schemeClr val="accent2">
            <a:hueOff val="4295743"/>
            <a:satOff val="-12329"/>
            <a:lumOff val="-1973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6811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Compute phylogenetic tree</a:t>
          </a:r>
        </a:p>
      </dsp:txBody>
      <dsp:txXfrm>
        <a:off x="998926" y="2675899"/>
        <a:ext cx="5498074" cy="764485"/>
      </dsp:txXfrm>
    </dsp:sp>
    <dsp:sp modelId="{FBE015C0-2A74-8040-B537-60505D390699}">
      <dsp:nvSpPr>
        <dsp:cNvPr id="0" name=""/>
        <dsp:cNvSpPr/>
      </dsp:nvSpPr>
      <dsp:spPr>
        <a:xfrm>
          <a:off x="521122" y="2580338"/>
          <a:ext cx="955607" cy="9556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4295743"/>
              <a:satOff val="-12329"/>
              <a:lumOff val="-197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10D2F8-6F54-7B44-BCC4-DDF4185C5D40}">
      <dsp:nvSpPr>
        <dsp:cNvPr id="0" name=""/>
        <dsp:cNvSpPr/>
      </dsp:nvSpPr>
      <dsp:spPr>
        <a:xfrm>
          <a:off x="560628" y="3822826"/>
          <a:ext cx="5936371" cy="764485"/>
        </a:xfrm>
        <a:prstGeom prst="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6811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Reconstruct ancestral sequences</a:t>
          </a:r>
        </a:p>
      </dsp:txBody>
      <dsp:txXfrm>
        <a:off x="560628" y="3822826"/>
        <a:ext cx="5936371" cy="764485"/>
      </dsp:txXfrm>
    </dsp:sp>
    <dsp:sp modelId="{B786F043-4456-CD41-80C6-13887C9F4B10}">
      <dsp:nvSpPr>
        <dsp:cNvPr id="0" name=""/>
        <dsp:cNvSpPr/>
      </dsp:nvSpPr>
      <dsp:spPr>
        <a:xfrm>
          <a:off x="82825" y="3727266"/>
          <a:ext cx="955607" cy="9556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E9E30-D473-EC49-804C-59212E7F0653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CC2735-9707-1D4E-962C-36312CD63E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659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C2735-9707-1D4E-962C-36312CD63E3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156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I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C2735-9707-1D4E-962C-36312CD63E3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66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AC74FE-43A5-12BB-07AA-EA218D0EB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F70A40C-F019-9204-9633-F8446B6133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I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2F478E-F5B9-5DFF-6812-EB0E431C4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87AB9-8330-4326-8011-61814E8D8858}" type="datetime1">
              <a:rPr lang="de-IT" smtClean="0"/>
              <a:t>02.06.2024</a:t>
            </a:fld>
            <a:endParaRPr lang="de-I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8ACB5A-211B-C817-8418-4E3EFE344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C7AFBD2-C7A1-788B-9577-716FEAA8C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21FA-CCCF-412D-AFD5-AF533E878335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144954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36B22D-3BBF-D536-0972-D3D0BDC92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239611D-16EA-67DE-8069-46D71DFA65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I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5C0BE8-4C56-3B4C-CDE8-B3FD44055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B1244-E103-49A5-96D0-940D083B630B}" type="datetime1">
              <a:rPr lang="de-IT" smtClean="0"/>
              <a:t>02.06.2024</a:t>
            </a:fld>
            <a:endParaRPr lang="de-I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CEA891-AF32-A2A3-ED79-E4BBA8325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C34204-3769-09AB-2865-B3DB579A5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21FA-CCCF-412D-AFD5-AF533E878335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4048639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924C286-6279-E28F-B2C1-2971DADF7E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E1DD416-AD58-67CB-C2B7-788EC6761B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I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114A89-A749-62CD-EC83-DF6DA4BC0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53870-4B99-4453-AE70-EAB7D901A22E}" type="datetime1">
              <a:rPr lang="de-IT" smtClean="0"/>
              <a:t>02.06.2024</a:t>
            </a:fld>
            <a:endParaRPr lang="de-I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9E5346-059B-C20F-7DDE-17DABECF3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E25CE6E-C84E-5092-D5C7-1F486A434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21FA-CCCF-412D-AFD5-AF533E878335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3963040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9ED425-4B8B-0E54-CEA2-5D9F7F81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9337C1-17AE-1265-7027-5CCAD3025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I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39B409-AB3A-DC03-70B9-9F0610FCA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9A49-BCCB-4109-ACA6-B75FE8D903AE}" type="datetime1">
              <a:rPr lang="de-IT" smtClean="0"/>
              <a:t>02.06.2024</a:t>
            </a:fld>
            <a:endParaRPr lang="de-I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F4841E-1622-CA7C-7A75-51ACD20ED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2C2827-0266-5E53-BE9B-5007C9D52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21FA-CCCF-412D-AFD5-AF533E878335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3513401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25996-B30A-EF0D-71F6-D2728EEB9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C4A2ED-2963-BD73-3777-C1A7573A0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AE3359-7F85-84BC-2E56-AA4EED95B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2685D-06E1-4EA2-ABB0-137FFF1B0F2C}" type="datetime1">
              <a:rPr lang="de-IT" smtClean="0"/>
              <a:t>02.06.2024</a:t>
            </a:fld>
            <a:endParaRPr lang="de-I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8C4B91-1D49-5891-1240-5E11D6419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4BF058-A07F-41C8-21B8-D0F6E6766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21FA-CCCF-412D-AFD5-AF533E878335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2941577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C5B387-A668-8285-3352-A7F285B7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1CF856-F2B7-685B-61FA-D6354BFE47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I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9E2403A-AA8C-C12E-97FB-13403DA1B8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I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5C64D9F-9D60-6F82-41DD-75344CF6C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9FAC7-1857-4E15-A69A-92966CD7397E}" type="datetime1">
              <a:rPr lang="de-IT" smtClean="0"/>
              <a:t>02.06.2024</a:t>
            </a:fld>
            <a:endParaRPr lang="de-I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BB3A014-5139-EBB6-FBAD-D750EDB89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4FBBC54-0C29-4A07-35CB-90F25D56E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21FA-CCCF-412D-AFD5-AF533E878335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1022345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93E8EA-93D1-3AF7-1CF1-3BA799A8F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23CD485-0802-9B0F-59B8-D6DFED8A0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C80B11B-87C5-7B07-1217-0528B6C321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I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BCD85A9-F5F3-09B9-EAA0-0A5B3DC14C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6DB59A9-16CF-916F-7D73-024A128B2E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I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521AF5A-687A-B77A-1555-128354AD7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94C-CC4B-469D-97A2-490FB571C0A6}" type="datetime1">
              <a:rPr lang="de-IT" smtClean="0"/>
              <a:t>02.06.2024</a:t>
            </a:fld>
            <a:endParaRPr lang="de-I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E6070A0-87DE-69A7-8D6E-9ACABF801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B5E67EC-88CA-4D53-5E05-E763AACA8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21FA-CCCF-412D-AFD5-AF533E878335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3316075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FCA313-8577-D64C-A627-994E526C3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D71BDC0-1043-DE69-F93F-0B4679AA1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03305-2A16-49C6-BCC7-DFBB6FF66B1A}" type="datetime1">
              <a:rPr lang="de-IT" smtClean="0"/>
              <a:t>02.06.2024</a:t>
            </a:fld>
            <a:endParaRPr lang="de-I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EE6786C-8270-5999-596A-B0038338F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550BBCB-DF79-4865-99A4-7BAD03A1B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21FA-CCCF-412D-AFD5-AF533E878335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2653326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4DB2040-66FA-4E25-45CF-6085D31AF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6617-B240-4213-BE2E-F83C9090C667}" type="datetime1">
              <a:rPr lang="de-IT" smtClean="0"/>
              <a:t>02.06.2024</a:t>
            </a:fld>
            <a:endParaRPr lang="de-I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20C131E-3830-3A59-3413-12BC6DA6E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1A31602-BC40-E507-BF0C-8FB2D052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21FA-CCCF-412D-AFD5-AF533E878335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1756201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ECCB9E-4C4A-D20B-B84D-9A7475805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A97B8D-2254-5849-397C-94D0EF822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I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F4C0E2D-C5C2-3BDE-4E89-A7AE64823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DF90C8-AE4F-BA40-6394-57C5AEA22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49763-B107-4CBB-BE0D-D61F35695BB0}" type="datetime1">
              <a:rPr lang="de-IT" smtClean="0"/>
              <a:t>02.06.2024</a:t>
            </a:fld>
            <a:endParaRPr lang="de-I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8A326B2-1A72-93A3-2FB3-3E42DFBA7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3C39068-1D5B-2FF9-6D1A-75F16FD9A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21FA-CCCF-412D-AFD5-AF533E878335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174399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181713-6F67-31DD-3AFA-2932802B1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E843AEB-67B7-7678-939A-E446282C88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I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7F4AF1-5CD9-AA1D-2091-381F95BD21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7D057A1-CF7A-55CA-A6A8-FD79A7580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50259-A444-47C2-9451-4B18EC756FA5}" type="datetime1">
              <a:rPr lang="de-IT" smtClean="0"/>
              <a:t>02.06.2024</a:t>
            </a:fld>
            <a:endParaRPr lang="de-I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5C5F500-5007-8C98-BEC6-879AF2C25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B897EC-FFBA-5314-112D-68D2DC300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21FA-CCCF-412D-AFD5-AF533E878335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3456931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67DDC81-0743-C0F6-9023-7B2BA5FA1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BA4CB3-F299-E0C5-2CFD-BFAE354B4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I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883616-CD60-22CF-B2FD-467FB4858C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9F5E9C-6631-47AE-BBD1-811329D92E0F}" type="datetime1">
              <a:rPr lang="de-IT" smtClean="0"/>
              <a:t>02.06.2024</a:t>
            </a:fld>
            <a:endParaRPr lang="de-I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81B62A-420A-98CC-B0AE-58D4C36D52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I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058357-BC1C-8779-6D76-E1A3F658D6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6821FA-CCCF-412D-AFD5-AF533E878335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2550783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1.xml"/><Relationship Id="rId7" Type="http://schemas.openxmlformats.org/officeDocument/2006/relationships/hyperlink" Target="https://doi.org/10.1515/hsz-2015-0158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grasp.scmb.uq.edu.au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906711-0AFB-47DD-A4B6-4E94B38B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A91F649-894C-41F6-A21D-3D1AC558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326EC04-4899-9BA7-B75F-802FF4C9D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1222" y="719803"/>
            <a:ext cx="6396204" cy="1207320"/>
          </a:xfrm>
        </p:spPr>
        <p:txBody>
          <a:bodyPr anchor="ctr">
            <a:noAutofit/>
          </a:bodyPr>
          <a:lstStyle/>
          <a:p>
            <a:r>
              <a:rPr lang="de-DE" sz="1600" dirty="0">
                <a:solidFill>
                  <a:srgbClr val="FFFFFF"/>
                </a:solidFill>
              </a:rPr>
              <a:t>Isabella Kögl</a:t>
            </a:r>
            <a:br>
              <a:rPr lang="de-DE" sz="1600" dirty="0">
                <a:solidFill>
                  <a:srgbClr val="FFFFFF"/>
                </a:solidFill>
              </a:rPr>
            </a:br>
            <a:r>
              <a:rPr lang="de-DE" sz="1600" dirty="0">
                <a:solidFill>
                  <a:srgbClr val="FFFFFF"/>
                </a:solidFill>
              </a:rPr>
              <a:t>Hannah Fuchsbrugger</a:t>
            </a:r>
            <a:br>
              <a:rPr lang="de-DE" sz="1600" dirty="0">
                <a:solidFill>
                  <a:srgbClr val="FFFFFF"/>
                </a:solidFill>
              </a:rPr>
            </a:br>
            <a:r>
              <a:rPr lang="de-DE" sz="1600" dirty="0">
                <a:solidFill>
                  <a:srgbClr val="FFFFFF"/>
                </a:solidFill>
              </a:rPr>
              <a:t>MOL.981 UF</a:t>
            </a:r>
          </a:p>
          <a:p>
            <a:r>
              <a:rPr lang="de-DE" sz="1600" dirty="0">
                <a:solidFill>
                  <a:srgbClr val="FFFFFF"/>
                </a:solidFill>
              </a:rPr>
              <a:t>03.06.24</a:t>
            </a:r>
          </a:p>
          <a:p>
            <a:endParaRPr lang="de-DE" sz="1600" dirty="0">
              <a:solidFill>
                <a:srgbClr val="FFFFFF"/>
              </a:solidFill>
            </a:endParaRP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56037404-66BD-46B5-9323-1B5313196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17532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Text, Schrift, Screenshot, weiß enthält.&#10;&#10;Automatisch generierte Beschreibung">
            <a:extLst>
              <a:ext uri="{FF2B5EF4-FFF2-40B4-BE49-F238E27FC236}">
                <a16:creationId xmlns:a16="http://schemas.microsoft.com/office/drawing/2014/main" id="{7204D701-603A-6C00-02E7-F6EB04AA4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177" y="3248753"/>
            <a:ext cx="10118598" cy="2656130"/>
          </a:xfrm>
          <a:prstGeom prst="rect">
            <a:avLst/>
          </a:prstGeom>
        </p:spPr>
      </p:pic>
      <p:pic>
        <p:nvPicPr>
          <p:cNvPr id="6" name="Picture 2" descr="Technische Universität Graz – Wikipedia">
            <a:extLst>
              <a:ext uri="{FF2B5EF4-FFF2-40B4-BE49-F238E27FC236}">
                <a16:creationId xmlns:a16="http://schemas.microsoft.com/office/drawing/2014/main" id="{59543545-1DFD-8E77-976E-B937AB55F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1625" y="0"/>
            <a:ext cx="1350375" cy="67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296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4F5E85-9252-1086-90AD-8DF58468E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Phylogenetic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de-IT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7C445D1-F1E4-D778-42E9-A72723898E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133" t="30818" r="5414" b="19188"/>
          <a:stretch/>
        </p:blipFill>
        <p:spPr>
          <a:xfrm>
            <a:off x="473518" y="2210636"/>
            <a:ext cx="5221293" cy="3160885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75D32A2-E346-CD19-B5DD-1D091E8771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817" t="29841" r="5161" b="21767"/>
          <a:stretch/>
        </p:blipFill>
        <p:spPr>
          <a:xfrm>
            <a:off x="6240378" y="2131522"/>
            <a:ext cx="5478104" cy="3240000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E7C1361B-D2B4-C814-8BDC-76A4C5A2760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5694811" y="3791079"/>
            <a:ext cx="5455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6A1DCC-8687-292B-D1EE-0ACA83816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21FA-CCCF-412D-AFD5-AF533E878335}" type="slidenum">
              <a:rPr lang="de-IT" smtClean="0"/>
              <a:t>10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914587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D865AB-E2FD-5F14-E8C1-DB2EB28F0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Partial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– N0 and N1 </a:t>
            </a:r>
            <a:r>
              <a:rPr lang="de-DE" dirty="0" err="1"/>
              <a:t>stacked</a:t>
            </a:r>
            <a:r>
              <a:rPr lang="de-DE" dirty="0"/>
              <a:t> </a:t>
            </a:r>
            <a:endParaRPr lang="de-I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482D70A-513C-3731-9858-49D47702CB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43"/>
          <a:stretch/>
        </p:blipFill>
        <p:spPr>
          <a:xfrm>
            <a:off x="2214991" y="1379622"/>
            <a:ext cx="7762018" cy="431532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E045FC9-2CAF-24C1-4246-20013738035D}"/>
              </a:ext>
            </a:extLst>
          </p:cNvPr>
          <p:cNvSpPr txBox="1"/>
          <p:nvPr/>
        </p:nvSpPr>
        <p:spPr>
          <a:xfrm>
            <a:off x="474883" y="5736052"/>
            <a:ext cx="41230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IT" sz="1600" dirty="0"/>
              <a:t>①</a:t>
            </a:r>
            <a:r>
              <a:rPr lang="de-DE" sz="1600" dirty="0"/>
              <a:t> Navigation bar</a:t>
            </a:r>
          </a:p>
          <a:p>
            <a:r>
              <a:rPr lang="de-IT" sz="1600" dirty="0"/>
              <a:t>②</a:t>
            </a:r>
            <a:r>
              <a:rPr lang="de-DE" sz="1600" dirty="0"/>
              <a:t> POG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input</a:t>
            </a:r>
            <a:r>
              <a:rPr lang="de-DE" sz="1600" dirty="0"/>
              <a:t> </a:t>
            </a:r>
            <a:r>
              <a:rPr lang="de-DE" sz="1600" dirty="0" err="1"/>
              <a:t>sequences</a:t>
            </a:r>
            <a:endParaRPr lang="de-DE" sz="1600" dirty="0"/>
          </a:p>
          <a:p>
            <a:r>
              <a:rPr lang="de-IT" sz="1600" dirty="0"/>
              <a:t>③</a:t>
            </a:r>
            <a:r>
              <a:rPr lang="de-DE" sz="1600" dirty="0"/>
              <a:t> POG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primary</a:t>
            </a:r>
            <a:r>
              <a:rPr lang="de-DE" sz="1600" dirty="0"/>
              <a:t> </a:t>
            </a:r>
            <a:r>
              <a:rPr lang="de-DE" sz="1600" dirty="0" err="1"/>
              <a:t>ancestor</a:t>
            </a:r>
            <a:r>
              <a:rPr lang="de-DE" sz="1600" dirty="0"/>
              <a:t> N0</a:t>
            </a:r>
          </a:p>
          <a:p>
            <a:r>
              <a:rPr lang="de-IT" sz="1600" dirty="0"/>
              <a:t>④</a:t>
            </a:r>
            <a:r>
              <a:rPr lang="de-DE" sz="1600" dirty="0"/>
              <a:t> POG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ancestor</a:t>
            </a:r>
            <a:r>
              <a:rPr lang="de-DE" sz="1600" dirty="0"/>
              <a:t> N1</a:t>
            </a:r>
            <a:endParaRPr lang="de-IT" sz="16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95C6495-A7BE-C5F1-F472-4F712AC7DA9B}"/>
              </a:ext>
            </a:extLst>
          </p:cNvPr>
          <p:cNvSpPr txBox="1"/>
          <p:nvPr/>
        </p:nvSpPr>
        <p:spPr>
          <a:xfrm>
            <a:off x="8091948" y="5905329"/>
            <a:ext cx="2661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Deletion in N1</a:t>
            </a:r>
            <a:endParaRPr lang="de-IT" dirty="0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EECC48D-85C8-18CB-CEEF-C82B31FB588B}"/>
              </a:ext>
            </a:extLst>
          </p:cNvPr>
          <p:cNvCxnSpPr/>
          <p:nvPr/>
        </p:nvCxnSpPr>
        <p:spPr>
          <a:xfrm flipH="1" flipV="1">
            <a:off x="7433187" y="5433510"/>
            <a:ext cx="658761" cy="6326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C907CF29-9F23-5F81-E7D1-4F5AF976E369}"/>
              </a:ext>
            </a:extLst>
          </p:cNvPr>
          <p:cNvSpPr txBox="1"/>
          <p:nvPr/>
        </p:nvSpPr>
        <p:spPr>
          <a:xfrm>
            <a:off x="1877961" y="21855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/>
              <a:t>①</a:t>
            </a:r>
            <a:endParaRPr lang="de-IT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55317CD-9D31-B4D8-B891-1CF39D0F62BB}"/>
              </a:ext>
            </a:extLst>
          </p:cNvPr>
          <p:cNvSpPr txBox="1"/>
          <p:nvPr/>
        </p:nvSpPr>
        <p:spPr>
          <a:xfrm>
            <a:off x="1877961" y="30760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/>
              <a:t>②</a:t>
            </a:r>
            <a:endParaRPr lang="de-IT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2700AE7-A546-89A1-C4FB-D9EF59398BE4}"/>
              </a:ext>
            </a:extLst>
          </p:cNvPr>
          <p:cNvSpPr txBox="1"/>
          <p:nvPr/>
        </p:nvSpPr>
        <p:spPr>
          <a:xfrm>
            <a:off x="1877961" y="388545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/>
              <a:t>③</a:t>
            </a:r>
            <a:endParaRPr lang="de-IT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2AD96FC-9FFD-B929-5C56-C27212706B53}"/>
              </a:ext>
            </a:extLst>
          </p:cNvPr>
          <p:cNvSpPr txBox="1"/>
          <p:nvPr/>
        </p:nvSpPr>
        <p:spPr>
          <a:xfrm>
            <a:off x="1877961" y="50313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IT" sz="1800" dirty="0"/>
              <a:t>④</a:t>
            </a:r>
            <a:endParaRPr lang="de-I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99F403A-1813-ADD9-A6A7-EE448AD38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21FA-CCCF-412D-AFD5-AF533E878335}" type="slidenum">
              <a:rPr lang="de-IT" smtClean="0"/>
              <a:t>11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3141918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9FD1E7-9D4C-04C5-25ED-9DF432B73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Command-line </a:t>
            </a:r>
            <a:r>
              <a:rPr lang="de-DE" dirty="0" err="1"/>
              <a:t>version</a:t>
            </a:r>
            <a:endParaRPr lang="de-I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A8192E-0B9F-0EDC-4CC1-51A830D95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5581207" cy="6905384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How</a:t>
            </a:r>
            <a:r>
              <a:rPr lang="de-DE" dirty="0"/>
              <a:t> 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?</a:t>
            </a:r>
          </a:p>
          <a:p>
            <a:pPr marL="0" indent="0">
              <a:buNone/>
            </a:pPr>
            <a:endParaRPr lang="de-DE" dirty="0"/>
          </a:p>
          <a:p>
            <a:pPr marL="514350" indent="-514350">
              <a:buAutoNum type="arabicParenR"/>
            </a:pPr>
            <a:r>
              <a:rPr lang="de-DE" sz="2600" dirty="0"/>
              <a:t>Update Java </a:t>
            </a:r>
            <a:r>
              <a:rPr lang="de-DE" sz="2600" dirty="0" err="1"/>
              <a:t>to</a:t>
            </a:r>
            <a:r>
              <a:rPr lang="de-DE" sz="2600" dirty="0"/>
              <a:t> </a:t>
            </a:r>
            <a:r>
              <a:rPr lang="de-DE" sz="2600" dirty="0" err="1"/>
              <a:t>newest</a:t>
            </a:r>
            <a:r>
              <a:rPr lang="de-DE" sz="2600" dirty="0"/>
              <a:t> </a:t>
            </a:r>
            <a:r>
              <a:rPr lang="de-DE" sz="2600" dirty="0" err="1"/>
              <a:t>version</a:t>
            </a:r>
            <a:endParaRPr lang="de-DE" sz="2600" dirty="0"/>
          </a:p>
          <a:p>
            <a:pPr marL="514350" indent="-514350">
              <a:buAutoNum type="arabicParenR"/>
            </a:pPr>
            <a:r>
              <a:rPr lang="de-DE" sz="2600" dirty="0"/>
              <a:t>Download </a:t>
            </a:r>
            <a:r>
              <a:rPr lang="de-DE" sz="2600" dirty="0" err="1"/>
              <a:t>bnkit</a:t>
            </a:r>
            <a:r>
              <a:rPr lang="de-DE" sz="2600" dirty="0"/>
              <a:t> JAR </a:t>
            </a:r>
            <a:r>
              <a:rPr lang="de-DE" sz="2600" dirty="0" err="1"/>
              <a:t>file</a:t>
            </a:r>
            <a:r>
              <a:rPr lang="de-DE" sz="2600" dirty="0"/>
              <a:t> </a:t>
            </a:r>
          </a:p>
          <a:p>
            <a:pPr marL="514350" indent="-514350">
              <a:buAutoNum type="arabicParenR"/>
            </a:pPr>
            <a:r>
              <a:rPr lang="de-DE" sz="2600" dirty="0"/>
              <a:t>Create a bash </a:t>
            </a:r>
            <a:r>
              <a:rPr lang="de-DE" sz="2600" dirty="0" err="1"/>
              <a:t>script</a:t>
            </a:r>
            <a:r>
              <a:rPr lang="de-DE" sz="2600" dirty="0"/>
              <a:t> </a:t>
            </a:r>
            <a:r>
              <a:rPr lang="de-DE" sz="2600" dirty="0" err="1"/>
              <a:t>file</a:t>
            </a:r>
            <a:endParaRPr lang="de-DE" sz="2600" dirty="0"/>
          </a:p>
          <a:p>
            <a:pPr marL="514350" indent="-514350">
              <a:buAutoNum type="arabicParenR"/>
            </a:pPr>
            <a:r>
              <a:rPr lang="de-DE" sz="2600" dirty="0"/>
              <a:t>Load </a:t>
            </a:r>
            <a:r>
              <a:rPr lang="de-DE" sz="2600" dirty="0" err="1"/>
              <a:t>input</a:t>
            </a:r>
            <a:r>
              <a:rPr lang="de-DE" sz="2600" dirty="0"/>
              <a:t> </a:t>
            </a:r>
            <a:r>
              <a:rPr lang="de-DE" sz="2600" dirty="0" err="1"/>
              <a:t>data</a:t>
            </a:r>
            <a:r>
              <a:rPr lang="de-DE" sz="2600" dirty="0"/>
              <a:t>, </a:t>
            </a:r>
            <a:r>
              <a:rPr lang="de-DE" sz="2600" dirty="0" err="1"/>
              <a:t>run</a:t>
            </a:r>
            <a:r>
              <a:rPr lang="de-DE" sz="2600" dirty="0"/>
              <a:t> </a:t>
            </a:r>
            <a:r>
              <a:rPr lang="de-DE" sz="2600" dirty="0" err="1"/>
              <a:t>analysis</a:t>
            </a:r>
            <a:endParaRPr lang="de-DE" sz="2600" dirty="0"/>
          </a:p>
          <a:p>
            <a:pPr marL="514350" indent="-514350">
              <a:buAutoNum type="arabicParenR"/>
            </a:pPr>
            <a:r>
              <a:rPr lang="de-DE" sz="2600" dirty="0" err="1"/>
              <a:t>Install</a:t>
            </a:r>
            <a:r>
              <a:rPr lang="de-DE" sz="2600" dirty="0"/>
              <a:t> </a:t>
            </a:r>
            <a:r>
              <a:rPr lang="de-DE" sz="2600" dirty="0" err="1"/>
              <a:t>Graphviz</a:t>
            </a:r>
            <a:endParaRPr lang="de-DE" sz="2600" dirty="0"/>
          </a:p>
          <a:p>
            <a:pPr marL="514350" indent="-514350">
              <a:buAutoNum type="arabicParenR"/>
            </a:pPr>
            <a:r>
              <a:rPr lang="de-DE" sz="2600" dirty="0" err="1"/>
              <a:t>Visualize</a:t>
            </a:r>
            <a:r>
              <a:rPr lang="de-DE" sz="2600" dirty="0"/>
              <a:t> </a:t>
            </a:r>
            <a:r>
              <a:rPr lang="de-DE" sz="2600" dirty="0" err="1"/>
              <a:t>results</a:t>
            </a:r>
            <a:r>
              <a:rPr lang="de-DE" sz="2600" dirty="0"/>
              <a:t> </a:t>
            </a:r>
            <a:r>
              <a:rPr lang="de-DE" sz="2600" dirty="0" err="1"/>
              <a:t>with</a:t>
            </a:r>
            <a:r>
              <a:rPr lang="de-DE" sz="2600" dirty="0"/>
              <a:t> </a:t>
            </a:r>
            <a:r>
              <a:rPr lang="de-DE" sz="2600" dirty="0" err="1"/>
              <a:t>Graphviz</a:t>
            </a:r>
            <a:endParaRPr lang="de-IT" sz="2600" dirty="0"/>
          </a:p>
        </p:txBody>
      </p:sp>
      <p:pic>
        <p:nvPicPr>
          <p:cNvPr id="1026" name="Picture 2" descr="asr.GRASP | GRASP-suite">
            <a:extLst>
              <a:ext uri="{FF2B5EF4-FFF2-40B4-BE49-F238E27FC236}">
                <a16:creationId xmlns:a16="http://schemas.microsoft.com/office/drawing/2014/main" id="{A56240DE-8461-1B5E-A515-2770739FE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916" y="617566"/>
            <a:ext cx="5029200" cy="241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9254FC0-51C9-B629-8775-BDD241C34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667" y="3429000"/>
            <a:ext cx="4031973" cy="302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5C1102-51EC-4673-954D-6EF066986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21FA-CCCF-412D-AFD5-AF533E878335}" type="slidenum">
              <a:rPr lang="de-IT" smtClean="0"/>
              <a:t>12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2894879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91897B-DEBD-982E-91F0-DB5367607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endParaRPr lang="de-I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8E04BF7-AC09-4ED3-45A9-B169784DFA14}"/>
              </a:ext>
            </a:extLst>
          </p:cNvPr>
          <p:cNvSpPr txBox="1"/>
          <p:nvPr/>
        </p:nvSpPr>
        <p:spPr>
          <a:xfrm>
            <a:off x="5742039" y="1793359"/>
            <a:ext cx="5840361" cy="57246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dirty="0">
                <a:latin typeface="Helvetica" panose="020B0604020202020204" pitchFamily="34" charset="0"/>
                <a:cs typeface="Helvetica" panose="020B0604020202020204" pitchFamily="34" charset="0"/>
              </a:rPr>
              <a:t>Command-line </a:t>
            </a:r>
            <a:r>
              <a:rPr lang="de-DE" sz="2800" dirty="0" err="1">
                <a:latin typeface="Helvetica" panose="020B0604020202020204" pitchFamily="34" charset="0"/>
                <a:cs typeface="Helvetica" panose="020B0604020202020204" pitchFamily="34" charset="0"/>
              </a:rPr>
              <a:t>version</a:t>
            </a:r>
            <a:endParaRPr lang="de-DE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de-DE" sz="2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SzPct val="14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de-DE" sz="2400" dirty="0">
                <a:latin typeface="Helvetica" panose="020B0604020202020204" pitchFamily="34" charset="0"/>
                <a:cs typeface="Helvetica" panose="020B0604020202020204" pitchFamily="34" charset="0"/>
              </a:rPr>
              <a:t>Run </a:t>
            </a:r>
            <a:r>
              <a:rPr lang="de-DE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reconstructions</a:t>
            </a:r>
            <a:r>
              <a:rPr lang="de-DE" sz="2400" dirty="0">
                <a:latin typeface="Helvetica" panose="020B0604020202020204" pitchFamily="34" charset="0"/>
                <a:cs typeface="Helvetica" panose="020B0604020202020204" pitchFamily="34" charset="0"/>
              </a:rPr>
              <a:t> on </a:t>
            </a:r>
            <a:r>
              <a:rPr lang="de-DE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your</a:t>
            </a:r>
            <a:r>
              <a:rPr lang="de-DE" sz="2400" dirty="0">
                <a:latin typeface="Helvetica" panose="020B0604020202020204" pitchFamily="34" charset="0"/>
                <a:cs typeface="Helvetica" panose="020B0604020202020204" pitchFamily="34" charset="0"/>
              </a:rPr>
              <a:t> own </a:t>
            </a:r>
            <a:r>
              <a:rPr lang="de-DE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hardware</a:t>
            </a:r>
            <a:endParaRPr lang="de-DE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SzPct val="14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de-DE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Usually</a:t>
            </a:r>
            <a:r>
              <a:rPr lang="de-DE" sz="2400" dirty="0">
                <a:latin typeface="Helvetica" panose="020B0604020202020204" pitchFamily="34" charset="0"/>
                <a:cs typeface="Helvetica" panose="020B0604020202020204" pitchFamily="34" charset="0"/>
              </a:rPr>
              <a:t> quicker</a:t>
            </a:r>
          </a:p>
          <a:p>
            <a:pPr marL="342900" indent="-342900">
              <a:buSzPct val="14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de-DE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Useful</a:t>
            </a:r>
            <a:r>
              <a:rPr lang="de-DE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for</a:t>
            </a:r>
            <a:r>
              <a:rPr lang="de-DE" sz="2400" dirty="0">
                <a:latin typeface="Helvetica" panose="020B0604020202020204" pitchFamily="34" charset="0"/>
                <a:cs typeface="Helvetica" panose="020B0604020202020204" pitchFamily="34" charset="0"/>
              </a:rPr>
              <a:t> large </a:t>
            </a:r>
            <a:r>
              <a:rPr lang="de-DE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files</a:t>
            </a:r>
            <a:endParaRPr lang="de-DE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SzPct val="14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de-DE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For</a:t>
            </a:r>
            <a:r>
              <a:rPr lang="de-DE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protein</a:t>
            </a:r>
            <a:r>
              <a:rPr lang="de-DE" sz="2400" dirty="0">
                <a:latin typeface="Helvetica" panose="020B0604020202020204" pitchFamily="34" charset="0"/>
                <a:cs typeface="Helvetica" panose="020B0604020202020204" pitchFamily="34" charset="0"/>
              </a:rPr>
              <a:t> and DNA </a:t>
            </a:r>
            <a:r>
              <a:rPr lang="de-DE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sequences</a:t>
            </a:r>
            <a:endParaRPr lang="de-DE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de-DE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SzPct val="14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No</a:t>
            </a:r>
            <a:r>
              <a:rPr lang="de-DE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graphical</a:t>
            </a:r>
            <a:r>
              <a:rPr lang="de-DE" sz="2400" dirty="0">
                <a:latin typeface="Helvetica" panose="020B0604020202020204" pitchFamily="34" charset="0"/>
                <a:cs typeface="Helvetica" panose="020B0604020202020204" pitchFamily="34" charset="0"/>
              </a:rPr>
              <a:t> interface</a:t>
            </a:r>
          </a:p>
          <a:p>
            <a:pPr marL="342900" indent="-342900">
              <a:buSzPct val="14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sz="2400" dirty="0">
                <a:latin typeface="Helvetica" panose="020B0604020202020204" pitchFamily="34" charset="0"/>
                <a:cs typeface="Helvetica" panose="020B0604020202020204" pitchFamily="34" charset="0"/>
              </a:rPr>
              <a:t>A </a:t>
            </a:r>
            <a:r>
              <a:rPr lang="de-DE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lot</a:t>
            </a:r>
            <a:r>
              <a:rPr lang="de-DE" sz="2400" dirty="0">
                <a:latin typeface="Helvetica" panose="020B0604020202020204" pitchFamily="34" charset="0"/>
                <a:cs typeface="Helvetica" panose="020B0604020202020204" pitchFamily="34" charset="0"/>
              </a:rPr>
              <a:t> of </a:t>
            </a:r>
            <a:r>
              <a:rPr lang="de-DE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things</a:t>
            </a:r>
            <a:r>
              <a:rPr lang="de-DE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to</a:t>
            </a:r>
            <a:r>
              <a:rPr lang="de-DE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download</a:t>
            </a:r>
            <a:r>
              <a:rPr lang="de-DE" sz="2400" dirty="0">
                <a:latin typeface="Helvetica" panose="020B0604020202020204" pitchFamily="34" charset="0"/>
                <a:cs typeface="Helvetica" panose="020B0604020202020204" pitchFamily="34" charset="0"/>
              </a:rPr>
              <a:t>/</a:t>
            </a:r>
            <a:r>
              <a:rPr lang="de-DE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install</a:t>
            </a:r>
            <a:r>
              <a:rPr lang="de-DE" sz="2400" dirty="0">
                <a:latin typeface="Helvetica" panose="020B0604020202020204" pitchFamily="34" charset="0"/>
                <a:cs typeface="Helvetica" panose="020B0604020202020204" pitchFamily="34" charset="0"/>
              </a:rPr>
              <a:t>/ </a:t>
            </a:r>
            <a:r>
              <a:rPr lang="de-DE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create</a:t>
            </a:r>
            <a:endParaRPr lang="de-DE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de-DE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de-DE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de-DE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de-IT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6A0E590-0DAA-6441-D934-04F7009BA1F9}"/>
              </a:ext>
            </a:extLst>
          </p:cNvPr>
          <p:cNvSpPr txBox="1"/>
          <p:nvPr/>
        </p:nvSpPr>
        <p:spPr>
          <a:xfrm>
            <a:off x="838200" y="1793359"/>
            <a:ext cx="4559709" cy="31085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dirty="0">
                <a:latin typeface="Helvetica" panose="020B0604020202020204" pitchFamily="34" charset="0"/>
                <a:cs typeface="Helvetica" panose="020B0604020202020204" pitchFamily="34" charset="0"/>
              </a:rPr>
              <a:t>Web </a:t>
            </a:r>
            <a:r>
              <a:rPr lang="de-DE" sz="2800" dirty="0" err="1">
                <a:latin typeface="Helvetica" panose="020B0604020202020204" pitchFamily="34" charset="0"/>
                <a:cs typeface="Helvetica" panose="020B0604020202020204" pitchFamily="34" charset="0"/>
              </a:rPr>
              <a:t>version</a:t>
            </a:r>
            <a:endParaRPr lang="de-DE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de-DE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SzPct val="14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de-DE" sz="2400" dirty="0">
                <a:latin typeface="Helvetica" panose="020B0604020202020204" pitchFamily="34" charset="0"/>
                <a:cs typeface="Helvetica" panose="020B0604020202020204" pitchFamily="34" charset="0"/>
              </a:rPr>
              <a:t>User </a:t>
            </a:r>
            <a:r>
              <a:rPr lang="de-DE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friendly</a:t>
            </a:r>
            <a:endParaRPr lang="de-DE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SzPct val="14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de-DE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Visualization</a:t>
            </a:r>
            <a:endParaRPr lang="de-DE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SzPct val="14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de-DE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SzPct val="14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Only</a:t>
            </a:r>
            <a:r>
              <a:rPr lang="de-DE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for</a:t>
            </a:r>
            <a:r>
              <a:rPr lang="de-DE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protein</a:t>
            </a:r>
            <a:r>
              <a:rPr lang="de-DE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sequences</a:t>
            </a:r>
            <a:endParaRPr lang="de-DE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SzPct val="14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de-DE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You</a:t>
            </a:r>
            <a:r>
              <a:rPr lang="de-DE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have</a:t>
            </a:r>
            <a:r>
              <a:rPr lang="de-DE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to</a:t>
            </a:r>
            <a:r>
              <a:rPr lang="de-DE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register</a:t>
            </a:r>
            <a:r>
              <a:rPr lang="de-DE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for</a:t>
            </a:r>
            <a:r>
              <a:rPr lang="de-DE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some</a:t>
            </a:r>
            <a:r>
              <a:rPr lang="de-DE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actions</a:t>
            </a:r>
            <a:endParaRPr lang="de-DE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5C6971-00C2-C152-1BBE-B793E5171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21FA-CCCF-412D-AFD5-AF533E878335}" type="slidenum">
              <a:rPr lang="de-IT" smtClean="0"/>
              <a:t>13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3859369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E80B72-CFDC-D040-82EC-BB94534BA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3251"/>
            <a:ext cx="10515600" cy="1325563"/>
          </a:xfrm>
        </p:spPr>
        <p:txBody>
          <a:bodyPr/>
          <a:lstStyle/>
          <a:p>
            <a:r>
              <a:rPr lang="de-AT" dirty="0"/>
              <a:t>Trial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course</a:t>
            </a:r>
            <a:r>
              <a:rPr lang="de-AT" dirty="0"/>
              <a:t> </a:t>
            </a:r>
            <a:r>
              <a:rPr lang="de-AT" dirty="0" err="1"/>
              <a:t>data</a:t>
            </a:r>
            <a:endParaRPr lang="de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60852B-B2A5-6984-B076-5EE259F1F04B}"/>
              </a:ext>
            </a:extLst>
          </p:cNvPr>
          <p:cNvSpPr txBox="1"/>
          <p:nvPr/>
        </p:nvSpPr>
        <p:spPr>
          <a:xfrm>
            <a:off x="5257800" y="631366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MAFFT_aa_LPMO.FASTA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IQ-Tree for phylogenetic tree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88A1E1-6074-E664-1781-6FBE903761DC}"/>
              </a:ext>
            </a:extLst>
          </p:cNvPr>
          <p:cNvSpPr txBox="1"/>
          <p:nvPr/>
        </p:nvSpPr>
        <p:spPr>
          <a:xfrm>
            <a:off x="9733803" y="1769549"/>
            <a:ext cx="73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Error!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3EB0F1-9475-E786-65E2-08CAE6F8F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58" y="3012160"/>
            <a:ext cx="5368230" cy="2151454"/>
          </a:xfrm>
          <a:prstGeom prst="rect">
            <a:avLst/>
          </a:prstGeom>
        </p:spPr>
      </p:pic>
      <p:pic>
        <p:nvPicPr>
          <p:cNvPr id="4" name="Picture 3" descr="A diagram of a diagram of a number of letters&#10;&#10;Description automatically generated with medium confidence">
            <a:extLst>
              <a:ext uri="{FF2B5EF4-FFF2-40B4-BE49-F238E27FC236}">
                <a16:creationId xmlns:a16="http://schemas.microsoft.com/office/drawing/2014/main" id="{3DA71D89-CC26-E8A4-8EF3-6FBB75BC7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7437"/>
            <a:ext cx="7772400" cy="1609062"/>
          </a:xfrm>
          <a:prstGeom prst="rect">
            <a:avLst/>
          </a:prstGeom>
        </p:spPr>
      </p:pic>
      <p:pic>
        <p:nvPicPr>
          <p:cNvPr id="9" name="Picture 8" descr="A screenshot of a diagram&#10;&#10;Description automatically generated">
            <a:extLst>
              <a:ext uri="{FF2B5EF4-FFF2-40B4-BE49-F238E27FC236}">
                <a16:creationId xmlns:a16="http://schemas.microsoft.com/office/drawing/2014/main" id="{8A8207B0-BA95-B55E-6017-EE677518B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3724"/>
            <a:ext cx="6428774" cy="1908320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7A0BA70-5640-6EF5-8BE4-14CCEAC85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35" y="1459950"/>
            <a:ext cx="9432072" cy="1123059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1592742-0CF7-C4D3-A6EA-745BF1820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21FA-CCCF-412D-AFD5-AF533E878335}" type="slidenum">
              <a:rPr lang="de-IT" smtClean="0"/>
              <a:t>14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449845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ED9B8-B30A-A82F-2BD6-889184C6B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Ancestral sequence reconstruction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3A73B84-A192-0A4B-D5BC-0C477FC932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0623585"/>
              </p:ext>
            </p:extLst>
          </p:nvPr>
        </p:nvGraphicFramePr>
        <p:xfrm>
          <a:off x="0" y="1341473"/>
          <a:ext cx="6566486" cy="49693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4F58555-20C8-CBDE-8D23-7460DAD1F728}"/>
              </a:ext>
            </a:extLst>
          </p:cNvPr>
          <p:cNvSpPr txBox="1"/>
          <p:nvPr/>
        </p:nvSpPr>
        <p:spPr>
          <a:xfrm>
            <a:off x="303975" y="1704761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51B1A1-097D-25C6-4738-7D607B9A25AC}"/>
              </a:ext>
            </a:extLst>
          </p:cNvPr>
          <p:cNvSpPr txBox="1"/>
          <p:nvPr/>
        </p:nvSpPr>
        <p:spPr>
          <a:xfrm>
            <a:off x="756773" y="2818780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7B3EB8-B099-394A-0ABE-276BB0F749D5}"/>
              </a:ext>
            </a:extLst>
          </p:cNvPr>
          <p:cNvSpPr txBox="1"/>
          <p:nvPr/>
        </p:nvSpPr>
        <p:spPr>
          <a:xfrm>
            <a:off x="742222" y="3985217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8E4634-1F09-5ED7-2FA9-B312D9ABF6A3}"/>
              </a:ext>
            </a:extLst>
          </p:cNvPr>
          <p:cNvSpPr txBox="1"/>
          <p:nvPr/>
        </p:nvSpPr>
        <p:spPr>
          <a:xfrm>
            <a:off x="0" y="6605692"/>
            <a:ext cx="1166477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dirty="0" err="1">
                <a:solidFill>
                  <a:srgbClr val="3B3D3F"/>
                </a:solidFill>
                <a:effectLst/>
                <a:highlight>
                  <a:srgbClr val="FFFFFF"/>
                </a:highlight>
                <a:latin typeface="Montserrat" panose="020F0502020204030204" pitchFamily="34" charset="0"/>
              </a:rPr>
              <a:t>Merkl</a:t>
            </a:r>
            <a:r>
              <a:rPr lang="en-US" sz="900" b="0" i="0" dirty="0">
                <a:solidFill>
                  <a:srgbClr val="3B3D3F"/>
                </a:solidFill>
                <a:effectLst/>
                <a:highlight>
                  <a:srgbClr val="FFFFFF"/>
                </a:highlight>
                <a:latin typeface="Montserrat" panose="020F0502020204030204" pitchFamily="34" charset="0"/>
              </a:rPr>
              <a:t>, Rainer and Sterner, Reinhard. "Ancestral protein reconstruction: techniques and applications" </a:t>
            </a:r>
            <a:r>
              <a:rPr lang="en-US" sz="900" b="0" i="1" dirty="0">
                <a:solidFill>
                  <a:srgbClr val="3B3D3F"/>
                </a:solidFill>
                <a:effectLst/>
                <a:highlight>
                  <a:srgbClr val="FFFFFF"/>
                </a:highlight>
                <a:latin typeface="Montserrat" panose="020F0502020204030204" pitchFamily="34" charset="0"/>
              </a:rPr>
              <a:t>Biological Chemistry</a:t>
            </a:r>
            <a:r>
              <a:rPr lang="en-US" sz="900" b="0" i="0" dirty="0">
                <a:solidFill>
                  <a:srgbClr val="3B3D3F"/>
                </a:solidFill>
                <a:effectLst/>
                <a:highlight>
                  <a:srgbClr val="FFFFFF"/>
                </a:highlight>
                <a:latin typeface="Montserrat" panose="020F0502020204030204" pitchFamily="34" charset="0"/>
              </a:rPr>
              <a:t>, vol. 397, no. 1, 2016, pp. 1-21. </a:t>
            </a:r>
            <a:r>
              <a:rPr lang="en-US" sz="900" b="0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Montserrat" panose="020F050202020403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https://doi.org/10.1515/hsz-2015-0158</a:t>
            </a:r>
            <a:endParaRPr lang="en-US" sz="9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CC5788-3411-C117-2778-29C0692A0257}"/>
              </a:ext>
            </a:extLst>
          </p:cNvPr>
          <p:cNvSpPr txBox="1"/>
          <p:nvPr/>
        </p:nvSpPr>
        <p:spPr>
          <a:xfrm>
            <a:off x="303975" y="5149556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4</a:t>
            </a:r>
          </a:p>
        </p:txBody>
      </p:sp>
      <p:pic>
        <p:nvPicPr>
          <p:cNvPr id="3074" name="Picture 2" descr="GitHub - bodenlab/GRASP: Graphical Representation of Ancestral Sequence  Predictions">
            <a:extLst>
              <a:ext uri="{FF2B5EF4-FFF2-40B4-BE49-F238E27FC236}">
                <a16:creationId xmlns:a16="http://schemas.microsoft.com/office/drawing/2014/main" id="{F544258A-76A9-0605-2F91-797C0B972E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93"/>
          <a:stretch/>
        </p:blipFill>
        <p:spPr bwMode="auto">
          <a:xfrm>
            <a:off x="6763630" y="4795547"/>
            <a:ext cx="5391794" cy="151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1FF3770-04B3-0CF2-00BB-D689166E0F36}"/>
              </a:ext>
            </a:extLst>
          </p:cNvPr>
          <p:cNvSpPr/>
          <p:nvPr/>
        </p:nvSpPr>
        <p:spPr>
          <a:xfrm>
            <a:off x="36576" y="4925568"/>
            <a:ext cx="6566487" cy="138526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084963B-0DC6-4E0A-3F07-4D6DF4978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21FA-CCCF-412D-AFD5-AF533E878335}" type="slidenum">
              <a:rPr lang="de-IT" smtClean="0"/>
              <a:t>2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3522950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EE900-8F31-EABF-5874-1079D13F6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Ancestral sequence reconstruction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C1F74BE-A929-1DAE-5C5D-19568993CCDC}"/>
              </a:ext>
            </a:extLst>
          </p:cNvPr>
          <p:cNvCxnSpPr/>
          <p:nvPr/>
        </p:nvCxnSpPr>
        <p:spPr>
          <a:xfrm>
            <a:off x="582911" y="4461665"/>
            <a:ext cx="2532185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1C0B8E1-A575-3032-6BF8-CA43D6A7028F}"/>
              </a:ext>
            </a:extLst>
          </p:cNvPr>
          <p:cNvCxnSpPr>
            <a:cxnSpLocks/>
          </p:cNvCxnSpPr>
          <p:nvPr/>
        </p:nvCxnSpPr>
        <p:spPr>
          <a:xfrm>
            <a:off x="3494751" y="1747123"/>
            <a:ext cx="0" cy="2637746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4A3329-D9B1-065C-A4B7-0934AF0988F0}"/>
              </a:ext>
            </a:extLst>
          </p:cNvPr>
          <p:cNvSpPr txBox="1"/>
          <p:nvPr/>
        </p:nvSpPr>
        <p:spPr>
          <a:xfrm>
            <a:off x="-204669" y="4457626"/>
            <a:ext cx="43489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rgbClr val="3B3D3F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Horizontal</a:t>
            </a:r>
          </a:p>
          <a:p>
            <a:pPr algn="ctr"/>
            <a:r>
              <a:rPr lang="en-US" sz="1400" b="0" i="0" dirty="0">
                <a:solidFill>
                  <a:srgbClr val="3B3D3F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comparison of extant sequences </a:t>
            </a:r>
            <a:endParaRPr 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7B8ACB-CDA1-297C-84FA-2C6AEC11951F}"/>
              </a:ext>
            </a:extLst>
          </p:cNvPr>
          <p:cNvSpPr txBox="1"/>
          <p:nvPr/>
        </p:nvSpPr>
        <p:spPr>
          <a:xfrm rot="5400000">
            <a:off x="1618068" y="2829814"/>
            <a:ext cx="43099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rgbClr val="3B3D3F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Vertical</a:t>
            </a:r>
          </a:p>
          <a:p>
            <a:pPr algn="ctr"/>
            <a:r>
              <a:rPr lang="en-US" sz="1400" b="0" i="0" dirty="0">
                <a:solidFill>
                  <a:srgbClr val="3B3D3F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evolutionary history 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B22834A-EC19-B638-4F6C-A3C42DDB7921}"/>
              </a:ext>
            </a:extLst>
          </p:cNvPr>
          <p:cNvSpPr>
            <a:spLocks noChangeAspect="1"/>
          </p:cNvSpPr>
          <p:nvPr/>
        </p:nvSpPr>
        <p:spPr>
          <a:xfrm>
            <a:off x="1858719" y="1884980"/>
            <a:ext cx="180000" cy="18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F9363E2-4554-9455-C570-F258AF9DDA97}"/>
              </a:ext>
            </a:extLst>
          </p:cNvPr>
          <p:cNvCxnSpPr>
            <a:cxnSpLocks/>
            <a:stCxn id="14" idx="6"/>
          </p:cNvCxnSpPr>
          <p:nvPr/>
        </p:nvCxnSpPr>
        <p:spPr>
          <a:xfrm flipV="1">
            <a:off x="2038719" y="1969872"/>
            <a:ext cx="6281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ECFE9E-E0EE-D21F-8680-09B1D1C76F92}"/>
              </a:ext>
            </a:extLst>
          </p:cNvPr>
          <p:cNvCxnSpPr>
            <a:cxnSpLocks/>
          </p:cNvCxnSpPr>
          <p:nvPr/>
        </p:nvCxnSpPr>
        <p:spPr>
          <a:xfrm>
            <a:off x="1228719" y="1977944"/>
            <a:ext cx="63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4964D19-6DA9-F6A3-2EB8-CC141E16F71F}"/>
              </a:ext>
            </a:extLst>
          </p:cNvPr>
          <p:cNvCxnSpPr>
            <a:cxnSpLocks/>
          </p:cNvCxnSpPr>
          <p:nvPr/>
        </p:nvCxnSpPr>
        <p:spPr>
          <a:xfrm flipV="1">
            <a:off x="1233738" y="1969872"/>
            <a:ext cx="0" cy="3493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EA2C050-840E-1B2F-0E0C-B51EF3D1CDD3}"/>
              </a:ext>
            </a:extLst>
          </p:cNvPr>
          <p:cNvCxnSpPr>
            <a:cxnSpLocks/>
          </p:cNvCxnSpPr>
          <p:nvPr/>
        </p:nvCxnSpPr>
        <p:spPr>
          <a:xfrm flipV="1">
            <a:off x="815320" y="2314112"/>
            <a:ext cx="0" cy="5570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8588EE6-B96A-E17A-208E-15E797173AC4}"/>
              </a:ext>
            </a:extLst>
          </p:cNvPr>
          <p:cNvCxnSpPr>
            <a:cxnSpLocks/>
          </p:cNvCxnSpPr>
          <p:nvPr/>
        </p:nvCxnSpPr>
        <p:spPr>
          <a:xfrm flipV="1">
            <a:off x="811852" y="2317944"/>
            <a:ext cx="852335" cy="12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7AEAC82-3EA0-16EC-7514-E0A8D62FB5E4}"/>
              </a:ext>
            </a:extLst>
          </p:cNvPr>
          <p:cNvCxnSpPr>
            <a:cxnSpLocks/>
          </p:cNvCxnSpPr>
          <p:nvPr/>
        </p:nvCxnSpPr>
        <p:spPr>
          <a:xfrm flipV="1">
            <a:off x="1660373" y="2314112"/>
            <a:ext cx="0" cy="3493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397F2B3-B965-B883-5464-652473395856}"/>
              </a:ext>
            </a:extLst>
          </p:cNvPr>
          <p:cNvSpPr>
            <a:spLocks noChangeAspect="1"/>
          </p:cNvSpPr>
          <p:nvPr/>
        </p:nvSpPr>
        <p:spPr>
          <a:xfrm>
            <a:off x="1146510" y="2222251"/>
            <a:ext cx="180000" cy="18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57A2F7-233B-11DD-BDBF-B18917485F2D}"/>
              </a:ext>
            </a:extLst>
          </p:cNvPr>
          <p:cNvCxnSpPr>
            <a:cxnSpLocks/>
          </p:cNvCxnSpPr>
          <p:nvPr/>
        </p:nvCxnSpPr>
        <p:spPr>
          <a:xfrm flipV="1">
            <a:off x="2667523" y="1969872"/>
            <a:ext cx="0" cy="3493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45017F3-BD83-E4C1-C164-EC63C25BAAB4}"/>
              </a:ext>
            </a:extLst>
          </p:cNvPr>
          <p:cNvCxnSpPr>
            <a:cxnSpLocks/>
            <a:stCxn id="59" idx="0"/>
          </p:cNvCxnSpPr>
          <p:nvPr/>
        </p:nvCxnSpPr>
        <p:spPr>
          <a:xfrm flipV="1">
            <a:off x="2424537" y="2314112"/>
            <a:ext cx="0" cy="10805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B68FDAA-3C85-7C0E-D183-4F42ECE724EB}"/>
              </a:ext>
            </a:extLst>
          </p:cNvPr>
          <p:cNvCxnSpPr>
            <a:cxnSpLocks/>
          </p:cNvCxnSpPr>
          <p:nvPr/>
        </p:nvCxnSpPr>
        <p:spPr>
          <a:xfrm>
            <a:off x="2424537" y="2319220"/>
            <a:ext cx="48597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E7AD503-A468-4071-91E0-AEC678D8F6A9}"/>
              </a:ext>
            </a:extLst>
          </p:cNvPr>
          <p:cNvCxnSpPr>
            <a:cxnSpLocks/>
          </p:cNvCxnSpPr>
          <p:nvPr/>
        </p:nvCxnSpPr>
        <p:spPr>
          <a:xfrm flipV="1">
            <a:off x="2903914" y="2314112"/>
            <a:ext cx="0" cy="3493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CBCC074A-5DFA-DF06-88FA-DF0D9AD63F7F}"/>
              </a:ext>
            </a:extLst>
          </p:cNvPr>
          <p:cNvSpPr>
            <a:spLocks noChangeAspect="1"/>
          </p:cNvSpPr>
          <p:nvPr/>
        </p:nvSpPr>
        <p:spPr>
          <a:xfrm>
            <a:off x="2580295" y="2222251"/>
            <a:ext cx="180000" cy="18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4323F47-7892-F2D8-3390-AFFF71AC0900}"/>
              </a:ext>
            </a:extLst>
          </p:cNvPr>
          <p:cNvCxnSpPr>
            <a:cxnSpLocks/>
          </p:cNvCxnSpPr>
          <p:nvPr/>
        </p:nvCxnSpPr>
        <p:spPr>
          <a:xfrm flipH="1" flipV="1">
            <a:off x="1420158" y="2646636"/>
            <a:ext cx="1387" cy="83798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96C0EF9-F635-7E56-4597-4CC3EC922B54}"/>
              </a:ext>
            </a:extLst>
          </p:cNvPr>
          <p:cNvCxnSpPr>
            <a:cxnSpLocks/>
          </p:cNvCxnSpPr>
          <p:nvPr/>
        </p:nvCxnSpPr>
        <p:spPr>
          <a:xfrm>
            <a:off x="1414615" y="2651744"/>
            <a:ext cx="48597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D9924D1-A037-9193-13C8-367DC7B2CC1B}"/>
              </a:ext>
            </a:extLst>
          </p:cNvPr>
          <p:cNvCxnSpPr>
            <a:cxnSpLocks/>
          </p:cNvCxnSpPr>
          <p:nvPr/>
        </p:nvCxnSpPr>
        <p:spPr>
          <a:xfrm flipH="1" flipV="1">
            <a:off x="1893992" y="2646636"/>
            <a:ext cx="6595" cy="83798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E1D298B1-99C6-C2E2-5297-F84CE1203DD3}"/>
              </a:ext>
            </a:extLst>
          </p:cNvPr>
          <p:cNvSpPr>
            <a:spLocks noChangeAspect="1"/>
          </p:cNvSpPr>
          <p:nvPr/>
        </p:nvSpPr>
        <p:spPr>
          <a:xfrm>
            <a:off x="1565163" y="2552385"/>
            <a:ext cx="180000" cy="18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879EF1-7634-BAE3-92A2-1CF14E8E41FC}"/>
              </a:ext>
            </a:extLst>
          </p:cNvPr>
          <p:cNvCxnSpPr>
            <a:cxnSpLocks/>
          </p:cNvCxnSpPr>
          <p:nvPr/>
        </p:nvCxnSpPr>
        <p:spPr>
          <a:xfrm flipH="1" flipV="1">
            <a:off x="569562" y="2896129"/>
            <a:ext cx="3824" cy="5884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0A9B078-2E92-CBED-A4E7-BD7B57BE503A}"/>
              </a:ext>
            </a:extLst>
          </p:cNvPr>
          <p:cNvCxnSpPr>
            <a:cxnSpLocks/>
          </p:cNvCxnSpPr>
          <p:nvPr/>
        </p:nvCxnSpPr>
        <p:spPr>
          <a:xfrm>
            <a:off x="564019" y="2901237"/>
            <a:ext cx="48597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CD5D1E1-FF60-CD67-FD5C-B1B7F1B21D6B}"/>
              </a:ext>
            </a:extLst>
          </p:cNvPr>
          <p:cNvCxnSpPr>
            <a:cxnSpLocks/>
          </p:cNvCxnSpPr>
          <p:nvPr/>
        </p:nvCxnSpPr>
        <p:spPr>
          <a:xfrm flipH="1" flipV="1">
            <a:off x="1043396" y="2896129"/>
            <a:ext cx="6595" cy="5884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A7C677D1-62D8-7412-8387-DCCD7267959E}"/>
              </a:ext>
            </a:extLst>
          </p:cNvPr>
          <p:cNvSpPr>
            <a:spLocks noChangeAspect="1"/>
          </p:cNvSpPr>
          <p:nvPr/>
        </p:nvSpPr>
        <p:spPr>
          <a:xfrm>
            <a:off x="719777" y="2804268"/>
            <a:ext cx="180000" cy="18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BE2BAF3-2BE9-EC28-3A98-2275A64781FC}"/>
              </a:ext>
            </a:extLst>
          </p:cNvPr>
          <p:cNvSpPr>
            <a:spLocks noChangeAspect="1"/>
          </p:cNvSpPr>
          <p:nvPr/>
        </p:nvSpPr>
        <p:spPr>
          <a:xfrm>
            <a:off x="480949" y="3384365"/>
            <a:ext cx="180000" cy="180000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5FD7F8A-5C84-2773-F263-85704A5FC189}"/>
              </a:ext>
            </a:extLst>
          </p:cNvPr>
          <p:cNvSpPr>
            <a:spLocks noChangeAspect="1"/>
          </p:cNvSpPr>
          <p:nvPr/>
        </p:nvSpPr>
        <p:spPr>
          <a:xfrm>
            <a:off x="953804" y="3381048"/>
            <a:ext cx="180000" cy="180000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AB60160-9E03-8ADC-67AF-32488AA757A9}"/>
              </a:ext>
            </a:extLst>
          </p:cNvPr>
          <p:cNvSpPr>
            <a:spLocks noChangeAspect="1"/>
          </p:cNvSpPr>
          <p:nvPr/>
        </p:nvSpPr>
        <p:spPr>
          <a:xfrm>
            <a:off x="1341832" y="3383564"/>
            <a:ext cx="180000" cy="18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7904196-FECD-E228-1B9A-3E314F002D8C}"/>
              </a:ext>
            </a:extLst>
          </p:cNvPr>
          <p:cNvSpPr>
            <a:spLocks noChangeAspect="1"/>
          </p:cNvSpPr>
          <p:nvPr/>
        </p:nvSpPr>
        <p:spPr>
          <a:xfrm>
            <a:off x="1810587" y="3380247"/>
            <a:ext cx="180000" cy="18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9BE5C78-A288-A50E-7B1E-294235D2CA51}"/>
              </a:ext>
            </a:extLst>
          </p:cNvPr>
          <p:cNvSpPr>
            <a:spLocks noChangeAspect="1"/>
          </p:cNvSpPr>
          <p:nvPr/>
        </p:nvSpPr>
        <p:spPr>
          <a:xfrm>
            <a:off x="2334537" y="3394621"/>
            <a:ext cx="180000" cy="18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F4671D9-8240-4994-085C-ED676EDFD5E7}"/>
              </a:ext>
            </a:extLst>
          </p:cNvPr>
          <p:cNvCxnSpPr>
            <a:cxnSpLocks/>
          </p:cNvCxnSpPr>
          <p:nvPr/>
        </p:nvCxnSpPr>
        <p:spPr>
          <a:xfrm flipH="1" flipV="1">
            <a:off x="2662296" y="2658351"/>
            <a:ext cx="1387" cy="83798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432A87B-9527-C8AF-0D94-4CFBAB675A7C}"/>
              </a:ext>
            </a:extLst>
          </p:cNvPr>
          <p:cNvCxnSpPr>
            <a:cxnSpLocks/>
          </p:cNvCxnSpPr>
          <p:nvPr/>
        </p:nvCxnSpPr>
        <p:spPr>
          <a:xfrm>
            <a:off x="2656753" y="2663459"/>
            <a:ext cx="48597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F4F01CD-866C-FBEA-70CE-3A3280C1A8DA}"/>
              </a:ext>
            </a:extLst>
          </p:cNvPr>
          <p:cNvCxnSpPr>
            <a:cxnSpLocks/>
          </p:cNvCxnSpPr>
          <p:nvPr/>
        </p:nvCxnSpPr>
        <p:spPr>
          <a:xfrm flipH="1" flipV="1">
            <a:off x="3136130" y="2658351"/>
            <a:ext cx="6595" cy="83798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CB3FF826-E663-D696-0990-AA1B4E23277F}"/>
              </a:ext>
            </a:extLst>
          </p:cNvPr>
          <p:cNvSpPr>
            <a:spLocks noChangeAspect="1"/>
          </p:cNvSpPr>
          <p:nvPr/>
        </p:nvSpPr>
        <p:spPr>
          <a:xfrm>
            <a:off x="2812511" y="2566490"/>
            <a:ext cx="180000" cy="18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8" name="Oval 2047">
            <a:extLst>
              <a:ext uri="{FF2B5EF4-FFF2-40B4-BE49-F238E27FC236}">
                <a16:creationId xmlns:a16="http://schemas.microsoft.com/office/drawing/2014/main" id="{8E3E7EF4-4331-82DA-D55D-C1688128B9C9}"/>
              </a:ext>
            </a:extLst>
          </p:cNvPr>
          <p:cNvSpPr>
            <a:spLocks noChangeAspect="1"/>
          </p:cNvSpPr>
          <p:nvPr/>
        </p:nvSpPr>
        <p:spPr>
          <a:xfrm>
            <a:off x="2583970" y="3395279"/>
            <a:ext cx="180000" cy="18000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9" name="Oval 2048">
            <a:extLst>
              <a:ext uri="{FF2B5EF4-FFF2-40B4-BE49-F238E27FC236}">
                <a16:creationId xmlns:a16="http://schemas.microsoft.com/office/drawing/2014/main" id="{D7CD4483-65BF-FCA6-6C19-B372DEA0F921}"/>
              </a:ext>
            </a:extLst>
          </p:cNvPr>
          <p:cNvSpPr>
            <a:spLocks noChangeAspect="1"/>
          </p:cNvSpPr>
          <p:nvPr/>
        </p:nvSpPr>
        <p:spPr>
          <a:xfrm>
            <a:off x="3052725" y="3391962"/>
            <a:ext cx="180000" cy="18000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4" name="TextBox 2083">
            <a:extLst>
              <a:ext uri="{FF2B5EF4-FFF2-40B4-BE49-F238E27FC236}">
                <a16:creationId xmlns:a16="http://schemas.microsoft.com/office/drawing/2014/main" id="{88EABBB1-DED0-6342-A9A9-9582E7E81D2D}"/>
              </a:ext>
            </a:extLst>
          </p:cNvPr>
          <p:cNvSpPr txBox="1"/>
          <p:nvPr/>
        </p:nvSpPr>
        <p:spPr>
          <a:xfrm rot="5400000">
            <a:off x="262014" y="3744911"/>
            <a:ext cx="6463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" pitchFamily="2" charset="0"/>
              </a:rPr>
              <a:t>PSGVS</a:t>
            </a:r>
            <a:endParaRPr lang="en-US" sz="1200" dirty="0"/>
          </a:p>
        </p:txBody>
      </p:sp>
      <p:sp>
        <p:nvSpPr>
          <p:cNvPr id="2085" name="TextBox 2084">
            <a:extLst>
              <a:ext uri="{FF2B5EF4-FFF2-40B4-BE49-F238E27FC236}">
                <a16:creationId xmlns:a16="http://schemas.microsoft.com/office/drawing/2014/main" id="{C7B76C01-00AB-A7A2-EA45-9A1932098893}"/>
              </a:ext>
            </a:extLst>
          </p:cNvPr>
          <p:cNvSpPr txBox="1"/>
          <p:nvPr/>
        </p:nvSpPr>
        <p:spPr>
          <a:xfrm rot="5400000">
            <a:off x="726827" y="3764238"/>
            <a:ext cx="6463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" pitchFamily="2" charset="0"/>
              </a:rPr>
              <a:t>PTGVS</a:t>
            </a:r>
            <a:endParaRPr lang="en-US" sz="1200" dirty="0"/>
          </a:p>
        </p:txBody>
      </p:sp>
      <p:sp>
        <p:nvSpPr>
          <p:cNvPr id="2086" name="TextBox 2085">
            <a:extLst>
              <a:ext uri="{FF2B5EF4-FFF2-40B4-BE49-F238E27FC236}">
                <a16:creationId xmlns:a16="http://schemas.microsoft.com/office/drawing/2014/main" id="{A1A1A0F3-21A5-605F-CFEA-31FF57A27BF9}"/>
              </a:ext>
            </a:extLst>
          </p:cNvPr>
          <p:cNvSpPr txBox="1"/>
          <p:nvPr/>
        </p:nvSpPr>
        <p:spPr>
          <a:xfrm rot="5400000">
            <a:off x="2362123" y="3762574"/>
            <a:ext cx="6463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" pitchFamily="2" charset="0"/>
              </a:rPr>
              <a:t>RPWDW</a:t>
            </a:r>
            <a:endParaRPr lang="en-US" sz="1200" dirty="0"/>
          </a:p>
        </p:txBody>
      </p:sp>
      <p:sp>
        <p:nvSpPr>
          <p:cNvPr id="2087" name="TextBox 2086">
            <a:extLst>
              <a:ext uri="{FF2B5EF4-FFF2-40B4-BE49-F238E27FC236}">
                <a16:creationId xmlns:a16="http://schemas.microsoft.com/office/drawing/2014/main" id="{8E777B63-D80C-0CE8-0DB0-A0E71FCFCB31}"/>
              </a:ext>
            </a:extLst>
          </p:cNvPr>
          <p:cNvSpPr txBox="1"/>
          <p:nvPr/>
        </p:nvSpPr>
        <p:spPr>
          <a:xfrm rot="5400000">
            <a:off x="2842839" y="3781286"/>
            <a:ext cx="6463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" pitchFamily="2" charset="0"/>
              </a:rPr>
              <a:t>RINDW</a:t>
            </a:r>
            <a:endParaRPr lang="en-US" sz="1200" dirty="0"/>
          </a:p>
        </p:txBody>
      </p:sp>
      <p:sp>
        <p:nvSpPr>
          <p:cNvPr id="2089" name="TextBox 2088">
            <a:extLst>
              <a:ext uri="{FF2B5EF4-FFF2-40B4-BE49-F238E27FC236}">
                <a16:creationId xmlns:a16="http://schemas.microsoft.com/office/drawing/2014/main" id="{C015940E-5818-F85E-B3D8-F7E10CB66E67}"/>
              </a:ext>
            </a:extLst>
          </p:cNvPr>
          <p:cNvSpPr txBox="1"/>
          <p:nvPr/>
        </p:nvSpPr>
        <p:spPr>
          <a:xfrm>
            <a:off x="1357676" y="1616318"/>
            <a:ext cx="13284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ambria" panose="02040503050406030204" pitchFamily="18" charset="0"/>
              </a:rPr>
              <a:t>common ancestor</a:t>
            </a:r>
            <a:endParaRPr lang="en-US" sz="1100" dirty="0"/>
          </a:p>
        </p:txBody>
      </p:sp>
      <p:sp>
        <p:nvSpPr>
          <p:cNvPr id="2092" name="TextBox 2091">
            <a:extLst>
              <a:ext uri="{FF2B5EF4-FFF2-40B4-BE49-F238E27FC236}">
                <a16:creationId xmlns:a16="http://schemas.microsoft.com/office/drawing/2014/main" id="{CDEDC69C-2CA3-D582-240D-86252BA5E18A}"/>
              </a:ext>
            </a:extLst>
          </p:cNvPr>
          <p:cNvSpPr txBox="1"/>
          <p:nvPr/>
        </p:nvSpPr>
        <p:spPr>
          <a:xfrm>
            <a:off x="0" y="6644585"/>
            <a:ext cx="1160008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3B3D3F"/>
                </a:solidFill>
                <a:highlight>
                  <a:srgbClr val="FFFFFF"/>
                </a:highlight>
                <a:latin typeface="Montserrat" panose="020F0502020204030204" pitchFamily="34" charset="0"/>
              </a:rPr>
              <a:t>Gabriel Foley, University of Queensland . "Engineering indel and substitution variants of diverse and ancient enzymes using GRASP”.</a:t>
            </a:r>
            <a:r>
              <a:rPr lang="en-US" sz="900" b="0" i="0" dirty="0">
                <a:solidFill>
                  <a:srgbClr val="3B3D3F"/>
                </a:solidFill>
                <a:effectLst/>
                <a:highlight>
                  <a:srgbClr val="FFFFFF"/>
                </a:highlight>
                <a:latin typeface="Montserrat" panose="020F0502020204030204" pitchFamily="34" charset="0"/>
              </a:rPr>
              <a:t> </a:t>
            </a:r>
            <a:r>
              <a:rPr lang="en-US" sz="900" u="sng" dirty="0">
                <a:solidFill>
                  <a:schemeClr val="accent4">
                    <a:lumMod val="75000"/>
                  </a:schemeClr>
                </a:solidFill>
                <a:highlight>
                  <a:srgbClr val="FFFFFF"/>
                </a:highlight>
                <a:latin typeface="Montserrat" panose="020F0502020204030204" pitchFamily="34" charset="0"/>
              </a:rPr>
              <a:t>https://</a:t>
            </a:r>
            <a:r>
              <a:rPr lang="en-US" sz="900" u="sng" dirty="0" err="1">
                <a:solidFill>
                  <a:schemeClr val="accent4">
                    <a:lumMod val="75000"/>
                  </a:schemeClr>
                </a:solidFill>
                <a:highlight>
                  <a:srgbClr val="FFFFFF"/>
                </a:highlight>
                <a:latin typeface="Montserrat" panose="020F0502020204030204" pitchFamily="34" charset="0"/>
              </a:rPr>
              <a:t>www.youtube.com</a:t>
            </a:r>
            <a:r>
              <a:rPr lang="en-US" sz="900" u="sng" dirty="0">
                <a:solidFill>
                  <a:schemeClr val="accent4">
                    <a:lumMod val="75000"/>
                  </a:schemeClr>
                </a:solidFill>
                <a:highlight>
                  <a:srgbClr val="FFFFFF"/>
                </a:highlight>
                <a:latin typeface="Montserrat" panose="020F0502020204030204" pitchFamily="34" charset="0"/>
              </a:rPr>
              <a:t>/</a:t>
            </a:r>
            <a:r>
              <a:rPr lang="en-US" sz="900" u="sng" dirty="0" err="1">
                <a:solidFill>
                  <a:schemeClr val="accent4">
                    <a:lumMod val="75000"/>
                  </a:schemeClr>
                </a:solidFill>
                <a:highlight>
                  <a:srgbClr val="FFFFFF"/>
                </a:highlight>
                <a:latin typeface="Montserrat" panose="020F0502020204030204" pitchFamily="34" charset="0"/>
              </a:rPr>
              <a:t>watch?v</a:t>
            </a:r>
            <a:r>
              <a:rPr lang="en-US" sz="900" u="sng" dirty="0">
                <a:solidFill>
                  <a:schemeClr val="accent4">
                    <a:lumMod val="75000"/>
                  </a:schemeClr>
                </a:solidFill>
                <a:highlight>
                  <a:srgbClr val="FFFFFF"/>
                </a:highlight>
                <a:latin typeface="Montserrat" panose="020F0502020204030204" pitchFamily="34" charset="0"/>
              </a:rPr>
              <a:t>=vlwdbPFr2kU&amp;t=2559s</a:t>
            </a:r>
          </a:p>
        </p:txBody>
      </p:sp>
      <p:sp>
        <p:nvSpPr>
          <p:cNvPr id="2093" name="TextBox 2092">
            <a:extLst>
              <a:ext uri="{FF2B5EF4-FFF2-40B4-BE49-F238E27FC236}">
                <a16:creationId xmlns:a16="http://schemas.microsoft.com/office/drawing/2014/main" id="{F151BD85-A896-8455-6128-7F0B8DBB8C5F}"/>
              </a:ext>
            </a:extLst>
          </p:cNvPr>
          <p:cNvSpPr txBox="1"/>
          <p:nvPr/>
        </p:nvSpPr>
        <p:spPr>
          <a:xfrm>
            <a:off x="1615785" y="2059789"/>
            <a:ext cx="6463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" pitchFamily="2" charset="0"/>
              </a:rPr>
              <a:t>PTGVS</a:t>
            </a:r>
            <a:endParaRPr lang="en-US" sz="1200" dirty="0"/>
          </a:p>
        </p:txBody>
      </p:sp>
      <p:sp>
        <p:nvSpPr>
          <p:cNvPr id="2094" name="Oval 2093">
            <a:extLst>
              <a:ext uri="{FF2B5EF4-FFF2-40B4-BE49-F238E27FC236}">
                <a16:creationId xmlns:a16="http://schemas.microsoft.com/office/drawing/2014/main" id="{D25CFBAA-074E-DDB5-EA21-29B4F7155C37}"/>
              </a:ext>
            </a:extLst>
          </p:cNvPr>
          <p:cNvSpPr>
            <a:spLocks noChangeAspect="1"/>
          </p:cNvSpPr>
          <p:nvPr/>
        </p:nvSpPr>
        <p:spPr>
          <a:xfrm>
            <a:off x="1859786" y="1886736"/>
            <a:ext cx="180000" cy="180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6" name="TextBox 2095">
            <a:extLst>
              <a:ext uri="{FF2B5EF4-FFF2-40B4-BE49-F238E27FC236}">
                <a16:creationId xmlns:a16="http://schemas.microsoft.com/office/drawing/2014/main" id="{08F5DA68-9C91-838E-FCD8-B085B1516B66}"/>
              </a:ext>
            </a:extLst>
          </p:cNvPr>
          <p:cNvSpPr txBox="1"/>
          <p:nvPr/>
        </p:nvSpPr>
        <p:spPr>
          <a:xfrm>
            <a:off x="5572956" y="48864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B3D3F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Sorts out neutral and epistatic mutations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98" name="TextBox 2097">
            <a:extLst>
              <a:ext uri="{FF2B5EF4-FFF2-40B4-BE49-F238E27FC236}">
                <a16:creationId xmlns:a16="http://schemas.microsoft.com/office/drawing/2014/main" id="{E459A2F7-6E1C-F19E-12FF-EBA69A43C8D4}"/>
              </a:ext>
            </a:extLst>
          </p:cNvPr>
          <p:cNvSpPr txBox="1"/>
          <p:nvPr/>
        </p:nvSpPr>
        <p:spPr>
          <a:xfrm>
            <a:off x="4983669" y="191298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B3D3F"/>
                </a:solidFill>
                <a:highlight>
                  <a:srgbClr val="FFFFFF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V</a:t>
            </a:r>
            <a:r>
              <a:rPr lang="en-US" b="0" i="0" dirty="0">
                <a:solidFill>
                  <a:srgbClr val="3B3D3F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ariations observed for one specific point in time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00" name="TextBox 2099">
            <a:extLst>
              <a:ext uri="{FF2B5EF4-FFF2-40B4-BE49-F238E27FC236}">
                <a16:creationId xmlns:a16="http://schemas.microsoft.com/office/drawing/2014/main" id="{4436C797-D7EE-15A4-A63C-CE6D5227E9B0}"/>
              </a:ext>
            </a:extLst>
          </p:cNvPr>
          <p:cNvSpPr txBox="1"/>
          <p:nvPr/>
        </p:nvSpPr>
        <p:spPr>
          <a:xfrm>
            <a:off x="4693920" y="16219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sng" dirty="0">
                <a:solidFill>
                  <a:srgbClr val="3B3D3F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Horizontal comparison</a:t>
            </a:r>
            <a:endParaRPr lang="en-US" b="1" u="sng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01" name="TextBox 2100">
            <a:extLst>
              <a:ext uri="{FF2B5EF4-FFF2-40B4-BE49-F238E27FC236}">
                <a16:creationId xmlns:a16="http://schemas.microsoft.com/office/drawing/2014/main" id="{239AC4B5-746A-CF44-562D-FEC790E4EE66}"/>
              </a:ext>
            </a:extLst>
          </p:cNvPr>
          <p:cNvSpPr txBox="1"/>
          <p:nvPr/>
        </p:nvSpPr>
        <p:spPr>
          <a:xfrm>
            <a:off x="4894443" y="36415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sng" dirty="0">
                <a:solidFill>
                  <a:srgbClr val="3B3D3F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Vertical comparison</a:t>
            </a:r>
            <a:endParaRPr lang="en-US" b="1" u="sng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03" name="TextBox 2102">
            <a:extLst>
              <a:ext uri="{FF2B5EF4-FFF2-40B4-BE49-F238E27FC236}">
                <a16:creationId xmlns:a16="http://schemas.microsoft.com/office/drawing/2014/main" id="{22B356BA-D6B3-CDF8-7A75-7E4A0EDA34DD}"/>
              </a:ext>
            </a:extLst>
          </p:cNvPr>
          <p:cNvSpPr txBox="1"/>
          <p:nvPr/>
        </p:nvSpPr>
        <p:spPr>
          <a:xfrm>
            <a:off x="5259724" y="2253355"/>
            <a:ext cx="69490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B3D3F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Multiple sequence alignments allows for identification of conserved key amino acids 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05" name="TextBox 2104">
            <a:extLst>
              <a:ext uri="{FF2B5EF4-FFF2-40B4-BE49-F238E27FC236}">
                <a16:creationId xmlns:a16="http://schemas.microsoft.com/office/drawing/2014/main" id="{A610C4A0-A7EC-54D1-F57D-F575BB2C2B90}"/>
              </a:ext>
            </a:extLst>
          </p:cNvPr>
          <p:cNvSpPr txBox="1"/>
          <p:nvPr/>
        </p:nvSpPr>
        <p:spPr>
          <a:xfrm>
            <a:off x="4883859" y="2856125"/>
            <a:ext cx="71730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B3D3F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 </a:t>
            </a:r>
            <a:r>
              <a:rPr lang="en-US" dirty="0">
                <a:solidFill>
                  <a:srgbClr val="3B3D3F"/>
                </a:solidFill>
                <a:highlight>
                  <a:srgbClr val="FFFFFF"/>
                </a:highlight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R</a:t>
            </a:r>
            <a:r>
              <a:rPr lang="en-US" b="0" i="0" dirty="0">
                <a:solidFill>
                  <a:srgbClr val="3B3D3F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esidues that historically led to a new function can often not be identified by comparing extant sequences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07" name="TextBox 2106">
            <a:extLst>
              <a:ext uri="{FF2B5EF4-FFF2-40B4-BE49-F238E27FC236}">
                <a16:creationId xmlns:a16="http://schemas.microsoft.com/office/drawing/2014/main" id="{0EDE7CB2-A961-0762-31F2-3F131C202F91}"/>
              </a:ext>
            </a:extLst>
          </p:cNvPr>
          <p:cNvSpPr txBox="1"/>
          <p:nvPr/>
        </p:nvSpPr>
        <p:spPr>
          <a:xfrm>
            <a:off x="5129309" y="3947440"/>
            <a:ext cx="6230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B3D3F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Ancestral sequence reconstruction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09" name="TextBox 2108">
            <a:extLst>
              <a:ext uri="{FF2B5EF4-FFF2-40B4-BE49-F238E27FC236}">
                <a16:creationId xmlns:a16="http://schemas.microsoft.com/office/drawing/2014/main" id="{CF0869A3-B2A6-F0F9-77A6-4E7BC98699EA}"/>
              </a:ext>
            </a:extLst>
          </p:cNvPr>
          <p:cNvSpPr txBox="1"/>
          <p:nvPr/>
        </p:nvSpPr>
        <p:spPr>
          <a:xfrm>
            <a:off x="5326651" y="4278923"/>
            <a:ext cx="62301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B3D3F"/>
                </a:solidFill>
                <a:highlight>
                  <a:srgbClr val="FFFFFF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b="0" i="0" dirty="0">
                <a:solidFill>
                  <a:srgbClr val="3B3D3F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ncludes the internal nodes of the tree and considers the chronology of mutations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10" name="TextBox 2109">
            <a:extLst>
              <a:ext uri="{FF2B5EF4-FFF2-40B4-BE49-F238E27FC236}">
                <a16:creationId xmlns:a16="http://schemas.microsoft.com/office/drawing/2014/main" id="{7A27020C-4A4A-2AE9-4538-FE81466B88E7}"/>
              </a:ext>
            </a:extLst>
          </p:cNvPr>
          <p:cNvSpPr txBox="1"/>
          <p:nvPr/>
        </p:nvSpPr>
        <p:spPr>
          <a:xfrm>
            <a:off x="295960" y="5559342"/>
            <a:ext cx="1160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Identification of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key functional residues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, construction of ancestors with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novel properties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protein engineering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using ancestral templates and understanding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evolutionary history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9C77A0-E621-4371-80F8-BDC2579A0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21FA-CCCF-412D-AFD5-AF533E878335}" type="slidenum">
              <a:rPr lang="de-IT" smtClean="0"/>
              <a:t>3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223110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3" grpId="0"/>
      <p:bldP spid="209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DE12F8-BD74-535A-D229-B41C7FBF8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GRASP </a:t>
            </a:r>
            <a:r>
              <a:rPr lang="en-US" sz="2400" b="0" i="0" dirty="0"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Graphical representation of ancestral sequence predictions</a:t>
            </a:r>
            <a:endParaRPr lang="de-IT" dirty="0">
              <a:latin typeface="Aptos" panose="020B00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50C73B-E185-884B-778D-215A9B394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61" y="1531711"/>
            <a:ext cx="7980009" cy="227789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1F2328"/>
                </a:solidFill>
                <a:highlight>
                  <a:srgbClr val="FFFFFF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18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ool for performing ancestral sequence reconstructions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800" dirty="0">
                <a:solidFill>
                  <a:srgbClr val="1F2328"/>
                </a:solidFill>
                <a:highlight>
                  <a:srgbClr val="FFFFFF"/>
                </a:highlight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      </a:t>
            </a:r>
            <a:r>
              <a:rPr lang="en-US" sz="1800" dirty="0">
                <a:solidFill>
                  <a:srgbClr val="1F2328"/>
                </a:solidFill>
                <a:highlight>
                  <a:srgbClr val="FFFFFF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infers ancestral proteins from homologous protein sequences</a:t>
            </a:r>
          </a:p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202020"/>
                </a:solidFill>
                <a:highlight>
                  <a:srgbClr val="FFFFFF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lang="en-US" sz="1800" b="0" i="0" dirty="0">
                <a:solidFill>
                  <a:srgbClr val="202020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omplex and large data sets</a:t>
            </a:r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1800" dirty="0">
                <a:solidFill>
                  <a:srgbClr val="202020"/>
                </a:solidFill>
                <a:highlight>
                  <a:srgbClr val="FFFFFF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     </a:t>
            </a:r>
            <a:r>
              <a:rPr lang="en-US" sz="1800" dirty="0">
                <a:solidFill>
                  <a:srgbClr val="1F2328"/>
                </a:solidFill>
                <a:highlight>
                  <a:srgbClr val="FFFFFF"/>
                </a:highlight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 </a:t>
            </a:r>
            <a:r>
              <a:rPr lang="en-US" sz="1800" b="0" i="0" dirty="0">
                <a:solidFill>
                  <a:srgbClr val="202020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able to process large numbers of sequences (more than 10,000)</a:t>
            </a:r>
          </a:p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202020"/>
                </a:solidFill>
                <a:highlight>
                  <a:srgbClr val="FFFFFF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r>
              <a:rPr lang="en-US" sz="1800" b="0" i="0" dirty="0">
                <a:solidFill>
                  <a:srgbClr val="202020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ovel strategy for suggesting “insertion-deletion variants” that are distinct from, but can be explored alongside, substitution variants for creating ancestral libraries</a:t>
            </a:r>
            <a:endParaRPr lang="de-AT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40B5B7F-4641-5853-D2CC-FD8606B31AF5}"/>
              </a:ext>
            </a:extLst>
          </p:cNvPr>
          <p:cNvGrpSpPr/>
          <p:nvPr/>
        </p:nvGrpSpPr>
        <p:grpSpPr>
          <a:xfrm>
            <a:off x="6303834" y="3846823"/>
            <a:ext cx="5583195" cy="2958931"/>
            <a:chOff x="184910" y="3899069"/>
            <a:chExt cx="5583195" cy="2958931"/>
          </a:xfrm>
        </p:grpSpPr>
        <p:pic>
          <p:nvPicPr>
            <p:cNvPr id="5" name="Picture 4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DA474C1D-DC6A-1D94-15FB-D0021AB49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48" y="4183271"/>
              <a:ext cx="5362832" cy="267472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DE65787-C503-9E06-5560-C901EBFE9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10" y="3899069"/>
              <a:ext cx="5583195" cy="284202"/>
            </a:xfrm>
            <a:prstGeom prst="rect">
              <a:avLst/>
            </a:prstGeom>
          </p:spPr>
        </p:pic>
      </p:grp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93755045-71C0-4801-D9E0-02759A9E22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25"/>
          <a:stretch/>
        </p:blipFill>
        <p:spPr>
          <a:xfrm>
            <a:off x="491416" y="3988924"/>
            <a:ext cx="5396752" cy="2809092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2285F13F-6D10-CE3D-CD5D-F7E9B0C977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919" y="1235146"/>
            <a:ext cx="2515881" cy="2469576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0D2B04-B404-D663-F1C4-4D43D53A0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21FA-CCCF-412D-AFD5-AF533E878335}" type="slidenum">
              <a:rPr lang="de-IT" smtClean="0"/>
              <a:t>4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3839900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7C352-CF71-A899-9548-D3CD02F65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2618308" cy="1325563"/>
          </a:xfrm>
        </p:spPr>
        <p:txBody>
          <a:bodyPr/>
          <a:lstStyle/>
          <a:p>
            <a:r>
              <a:rPr lang="en-US" dirty="0"/>
              <a:t>GRASP: </a:t>
            </a:r>
            <a:r>
              <a:rPr lang="en-US" sz="4000" dirty="0"/>
              <a:t>steps in </a:t>
            </a:r>
            <a:r>
              <a:rPr lang="en-GB" sz="4000" dirty="0"/>
              <a:t>ancestral sequence reconstruction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1191F8-8B17-7A0C-631D-744EB88AF6B1}"/>
              </a:ext>
            </a:extLst>
          </p:cNvPr>
          <p:cNvSpPr txBox="1"/>
          <p:nvPr/>
        </p:nvSpPr>
        <p:spPr>
          <a:xfrm>
            <a:off x="484572" y="2117021"/>
            <a:ext cx="438008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020"/>
                </a:solidFill>
                <a:highlight>
                  <a:srgbClr val="FFFFFF"/>
                </a:highlight>
                <a:latin typeface="Helvetica" pitchFamily="2" charset="0"/>
              </a:rPr>
              <a:t>1) C</a:t>
            </a:r>
            <a:r>
              <a:rPr lang="en-US" b="0" i="0" dirty="0">
                <a:solidFill>
                  <a:srgbClr val="202020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onstruct an indel (insertion and deletion) history for every position in the alignment by either maximum likelihood or maximum parsimony</a:t>
            </a:r>
          </a:p>
          <a:p>
            <a:endParaRPr lang="en-US" b="0" i="0" dirty="0">
              <a:solidFill>
                <a:srgbClr val="202020"/>
              </a:solidFill>
              <a:effectLst/>
              <a:highlight>
                <a:srgbClr val="FFFFFF"/>
              </a:highlight>
              <a:latin typeface="Helvetica" pitchFamily="2" charset="0"/>
            </a:endParaRPr>
          </a:p>
          <a:p>
            <a:r>
              <a:rPr lang="en-US" dirty="0">
                <a:solidFill>
                  <a:srgbClr val="202020"/>
                </a:solidFill>
                <a:highlight>
                  <a:srgbClr val="FFFFFF"/>
                </a:highlight>
                <a:latin typeface="Helvetica" pitchFamily="2" charset="0"/>
              </a:rPr>
              <a:t>2) I</a:t>
            </a:r>
            <a:r>
              <a:rPr lang="en-US" b="0" i="0" dirty="0">
                <a:solidFill>
                  <a:srgbClr val="202020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nfer character states for each ancestor</a:t>
            </a:r>
          </a:p>
          <a:p>
            <a:endParaRPr lang="en-US" b="0" i="0" dirty="0">
              <a:solidFill>
                <a:srgbClr val="202020"/>
              </a:solidFill>
              <a:effectLst/>
              <a:highlight>
                <a:srgbClr val="FFFFFF"/>
              </a:highlight>
              <a:latin typeface="Helvetica" pitchFamily="2" charset="0"/>
            </a:endParaRPr>
          </a:p>
          <a:p>
            <a:r>
              <a:rPr lang="en-US" dirty="0">
                <a:solidFill>
                  <a:srgbClr val="202020"/>
                </a:solidFill>
                <a:highlight>
                  <a:srgbClr val="FFFFFF"/>
                </a:highlight>
                <a:latin typeface="Helvetica" pitchFamily="2" charset="0"/>
              </a:rPr>
              <a:t>3) F</a:t>
            </a:r>
            <a:r>
              <a:rPr lang="en-US" b="0" i="0" dirty="0">
                <a:solidFill>
                  <a:srgbClr val="202020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orm a POG for each ancestor by linking all inferred character states and optionally suggesting one path to generate a single sequence</a:t>
            </a:r>
            <a:endParaRPr lang="en-US" dirty="0"/>
          </a:p>
        </p:txBody>
      </p:sp>
      <p:pic>
        <p:nvPicPr>
          <p:cNvPr id="16" name="Picture 15" descr="A diagram of a dna sequence&#10;&#10;Description automatically generated with medium confidence">
            <a:extLst>
              <a:ext uri="{FF2B5EF4-FFF2-40B4-BE49-F238E27FC236}">
                <a16:creationId xmlns:a16="http://schemas.microsoft.com/office/drawing/2014/main" id="{D7260451-1F6F-7EDB-B5AA-DED569FA9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289" y="1418519"/>
            <a:ext cx="6929408" cy="5074356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50128D7-5DF0-91E8-E90F-721128650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21FA-CCCF-412D-AFD5-AF533E878335}" type="slidenum">
              <a:rPr lang="de-IT" smtClean="0"/>
              <a:t>5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1639791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617FE-30BD-7027-0BEB-DA5EDC015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order graphs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E8893E-FE88-C1F4-18FF-B9C491FB443F}"/>
              </a:ext>
            </a:extLst>
          </p:cNvPr>
          <p:cNvSpPr txBox="1"/>
          <p:nvPr/>
        </p:nvSpPr>
        <p:spPr>
          <a:xfrm>
            <a:off x="345306" y="1690688"/>
            <a:ext cx="121129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020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GRASP uses POGs (partial order graphs) to represent </a:t>
            </a:r>
            <a:r>
              <a:rPr lang="en-US" dirty="0">
                <a:solidFill>
                  <a:srgbClr val="202020"/>
                </a:solidFill>
                <a:highlight>
                  <a:srgbClr val="FFFFFF"/>
                </a:highlight>
                <a:latin typeface="Helvetica" pitchFamily="2" charset="0"/>
              </a:rPr>
              <a:t>ancestors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b="0" i="0" dirty="0">
                <a:solidFill>
                  <a:srgbClr val="202020"/>
                </a:solidFill>
                <a:effectLst/>
                <a:highlight>
                  <a:srgbClr val="FFFFFF"/>
                </a:highlight>
                <a:latin typeface="Helvetica" pitchFamily="2" charset="0"/>
                <a:sym typeface="Wingdings" pitchFamily="2" charset="2"/>
              </a:rPr>
              <a:t>Represents variability in ancestors in terms of the potential </a:t>
            </a:r>
            <a:r>
              <a:rPr lang="en-US" b="0" i="0" dirty="0">
                <a:solidFill>
                  <a:srgbClr val="202020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insertions and deletions events</a:t>
            </a:r>
          </a:p>
          <a:p>
            <a:pPr marL="342900" indent="-342900">
              <a:buAutoNum type="arabicParenBoth"/>
            </a:pPr>
            <a:r>
              <a:rPr lang="en-US" b="0" i="0" dirty="0">
                <a:solidFill>
                  <a:srgbClr val="202020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inference and visualization of indel events across ancestors</a:t>
            </a:r>
            <a:endParaRPr lang="en-US" dirty="0">
              <a:solidFill>
                <a:srgbClr val="202020"/>
              </a:solidFill>
              <a:highlight>
                <a:srgbClr val="FFFFFF"/>
              </a:highlight>
              <a:latin typeface="Helvetica" pitchFamily="2" charset="0"/>
            </a:endParaRPr>
          </a:p>
          <a:p>
            <a:pPr marL="342900" indent="-342900">
              <a:buAutoNum type="arabicParenBoth"/>
            </a:pPr>
            <a:r>
              <a:rPr lang="en-US" b="0" i="0" dirty="0">
                <a:solidFill>
                  <a:srgbClr val="202020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representation of candidate ancestors as alternative paths through an ancestor POG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F089E3-E890-0C32-36EB-272E73BCF614}"/>
              </a:ext>
            </a:extLst>
          </p:cNvPr>
          <p:cNvSpPr txBox="1"/>
          <p:nvPr/>
        </p:nvSpPr>
        <p:spPr>
          <a:xfrm>
            <a:off x="0" y="6644585"/>
            <a:ext cx="1160008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3B3D3F"/>
                </a:solidFill>
                <a:highlight>
                  <a:srgbClr val="FFFFFF"/>
                </a:highlight>
                <a:latin typeface="Montserrat" panose="020F0502020204030204" pitchFamily="34" charset="0"/>
              </a:rPr>
              <a:t>Gabriel Foley, University of Queensland . "Engineering indel and substitution variants of diverse and ancient enzymes using GRASP”.</a:t>
            </a:r>
            <a:r>
              <a:rPr lang="en-US" sz="900" b="0" i="0" dirty="0">
                <a:solidFill>
                  <a:srgbClr val="3B3D3F"/>
                </a:solidFill>
                <a:effectLst/>
                <a:highlight>
                  <a:srgbClr val="FFFFFF"/>
                </a:highlight>
                <a:latin typeface="Montserrat" panose="020F0502020204030204" pitchFamily="34" charset="0"/>
              </a:rPr>
              <a:t> </a:t>
            </a:r>
            <a:r>
              <a:rPr lang="en-US" sz="900" u="sng" dirty="0">
                <a:solidFill>
                  <a:schemeClr val="accent4">
                    <a:lumMod val="75000"/>
                  </a:schemeClr>
                </a:solidFill>
                <a:highlight>
                  <a:srgbClr val="FFFFFF"/>
                </a:highlight>
                <a:latin typeface="Montserrat" panose="020F0502020204030204" pitchFamily="34" charset="0"/>
              </a:rPr>
              <a:t>https://</a:t>
            </a:r>
            <a:r>
              <a:rPr lang="en-US" sz="900" u="sng" dirty="0" err="1">
                <a:solidFill>
                  <a:schemeClr val="accent4">
                    <a:lumMod val="75000"/>
                  </a:schemeClr>
                </a:solidFill>
                <a:highlight>
                  <a:srgbClr val="FFFFFF"/>
                </a:highlight>
                <a:latin typeface="Montserrat" panose="020F0502020204030204" pitchFamily="34" charset="0"/>
              </a:rPr>
              <a:t>www.youtube.com</a:t>
            </a:r>
            <a:r>
              <a:rPr lang="en-US" sz="900" u="sng" dirty="0">
                <a:solidFill>
                  <a:schemeClr val="accent4">
                    <a:lumMod val="75000"/>
                  </a:schemeClr>
                </a:solidFill>
                <a:highlight>
                  <a:srgbClr val="FFFFFF"/>
                </a:highlight>
                <a:latin typeface="Montserrat" panose="020F0502020204030204" pitchFamily="34" charset="0"/>
              </a:rPr>
              <a:t>/</a:t>
            </a:r>
            <a:r>
              <a:rPr lang="en-US" sz="900" u="sng" dirty="0" err="1">
                <a:solidFill>
                  <a:schemeClr val="accent4">
                    <a:lumMod val="75000"/>
                  </a:schemeClr>
                </a:solidFill>
                <a:highlight>
                  <a:srgbClr val="FFFFFF"/>
                </a:highlight>
                <a:latin typeface="Montserrat" panose="020F0502020204030204" pitchFamily="34" charset="0"/>
              </a:rPr>
              <a:t>watch?v</a:t>
            </a:r>
            <a:r>
              <a:rPr lang="en-US" sz="900" u="sng" dirty="0">
                <a:solidFill>
                  <a:schemeClr val="accent4">
                    <a:lumMod val="75000"/>
                  </a:schemeClr>
                </a:solidFill>
                <a:highlight>
                  <a:srgbClr val="FFFFFF"/>
                </a:highlight>
                <a:latin typeface="Montserrat" panose="020F0502020204030204" pitchFamily="34" charset="0"/>
              </a:rPr>
              <a:t>=vlwdbPFr2kU&amp;t=2559s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E60CF8-F338-536E-EC7F-6D6A3F09CED5}"/>
              </a:ext>
            </a:extLst>
          </p:cNvPr>
          <p:cNvSpPr txBox="1"/>
          <p:nvPr/>
        </p:nvSpPr>
        <p:spPr>
          <a:xfrm>
            <a:off x="345306" y="3607088"/>
            <a:ext cx="71799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020"/>
                </a:solidFill>
                <a:highlight>
                  <a:srgbClr val="FFFFFF"/>
                </a:highlight>
                <a:latin typeface="Helvetica" pitchFamily="2" charset="0"/>
              </a:rPr>
              <a:t>R</a:t>
            </a:r>
            <a:r>
              <a:rPr lang="en-US" b="0" i="0" dirty="0">
                <a:solidFill>
                  <a:srgbClr val="202020"/>
                </a:solidFill>
                <a:effectLst/>
                <a:highlight>
                  <a:srgbClr val="FFFFFF"/>
                </a:highlight>
                <a:latin typeface="Helvetica" pitchFamily="2" charset="0"/>
              </a:rPr>
              <a:t>epresent deletions and insertions by edges that exclude or include alternative character subsets allowing for optional histories by offering multiple paths at ancestral branch points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92AA29-7AD8-1740-BFEF-AA3E6DDA3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6701"/>
            <a:ext cx="12192000" cy="116788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1DA3024-BF11-29CF-500C-0AE268677514}"/>
              </a:ext>
            </a:extLst>
          </p:cNvPr>
          <p:cNvSpPr txBox="1"/>
          <p:nvPr/>
        </p:nvSpPr>
        <p:spPr>
          <a:xfrm>
            <a:off x="0" y="5235218"/>
            <a:ext cx="101819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The darker the edge, the more extant sequences (of the set in the subtree under the ancestor) travel through the same edge</a:t>
            </a:r>
            <a:endParaRPr lang="en-US" sz="1200" dirty="0"/>
          </a:p>
        </p:txBody>
      </p:sp>
      <p:pic>
        <p:nvPicPr>
          <p:cNvPr id="32" name="Picture 31" descr="A diagram of a path&#10;&#10;Description automatically generated">
            <a:extLst>
              <a:ext uri="{FF2B5EF4-FFF2-40B4-BE49-F238E27FC236}">
                <a16:creationId xmlns:a16="http://schemas.microsoft.com/office/drawing/2014/main" id="{8F6E7146-2069-B72F-BD94-20ABCA42F5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" r="19738"/>
          <a:stretch/>
        </p:blipFill>
        <p:spPr>
          <a:xfrm>
            <a:off x="7662280" y="3087916"/>
            <a:ext cx="4280676" cy="2147302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12F1F96-9546-3154-73C2-7432EB91B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21FA-CCCF-412D-AFD5-AF533E878335}" type="slidenum">
              <a:rPr lang="de-IT" smtClean="0"/>
              <a:t>6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977498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A3DBD1-C505-75CF-23B2-CF1480E61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</a:t>
            </a:r>
            <a:r>
              <a:rPr lang="de-DE" dirty="0" err="1"/>
              <a:t>version</a:t>
            </a:r>
            <a:endParaRPr lang="de-I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324C1B6-1468-9209-A253-0CDEB0A25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810" y="1453957"/>
            <a:ext cx="7438380" cy="4518127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C23A5A5-50E5-4CBB-20B6-52926529A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21FA-CCCF-412D-AFD5-AF533E878335}" type="slidenum">
              <a:rPr lang="de-IT" smtClean="0"/>
              <a:t>7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2187566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D56D7-71B1-E220-A595-608AD6430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Input </a:t>
            </a:r>
            <a:r>
              <a:rPr lang="de-DE" dirty="0" err="1"/>
              <a:t>data</a:t>
            </a:r>
            <a:endParaRPr lang="de-I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714BBB-662E-15F3-8050-6961CC83F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u="sng" dirty="0" err="1">
                <a:latin typeface="Helvetica" panose="020B0604020202020204" pitchFamily="34" charset="0"/>
                <a:cs typeface="Helvetica" panose="020B0604020202020204" pitchFamily="34" charset="0"/>
              </a:rPr>
              <a:t>Aligned</a:t>
            </a:r>
            <a:r>
              <a:rPr lang="de-DE" sz="2000" b="1" u="sng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000" b="1" u="sng" dirty="0" err="1">
                <a:latin typeface="Helvetica" panose="020B0604020202020204" pitchFamily="34" charset="0"/>
                <a:cs typeface="Helvetica" panose="020B0604020202020204" pitchFamily="34" charset="0"/>
              </a:rPr>
              <a:t>sequences</a:t>
            </a:r>
            <a:endParaRPr lang="de-DE" sz="2000" b="1" u="sng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/>
            <a:r>
              <a:rPr lang="de-DE" sz="2000" dirty="0">
                <a:latin typeface="Helvetica" panose="020B0604020202020204" pitchFamily="34" charset="0"/>
                <a:cs typeface="Helvetica" panose="020B0604020202020204" pitchFamily="34" charset="0"/>
              </a:rPr>
              <a:t>File </a:t>
            </a:r>
            <a:r>
              <a:rPr lang="de-DE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formats</a:t>
            </a:r>
            <a:r>
              <a:rPr lang="de-DE" sz="2000" dirty="0">
                <a:latin typeface="Helvetica" panose="020B0604020202020204" pitchFamily="34" charset="0"/>
                <a:cs typeface="Helvetica" panose="020B0604020202020204" pitchFamily="34" charset="0"/>
              </a:rPr>
              <a:t>: FASTA, </a:t>
            </a:r>
            <a:r>
              <a:rPr lang="de-DE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Clustal</a:t>
            </a:r>
            <a:endParaRPr lang="de-DE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/>
            <a:r>
              <a:rPr lang="de-DE" sz="2000" dirty="0">
                <a:latin typeface="Helvetica" panose="020B0604020202020204" pitchFamily="34" charset="0"/>
                <a:cs typeface="Helvetica" panose="020B0604020202020204" pitchFamily="34" charset="0"/>
              </a:rPr>
              <a:t>MSA </a:t>
            </a:r>
            <a:r>
              <a:rPr lang="de-DE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tools</a:t>
            </a:r>
            <a:r>
              <a:rPr lang="de-DE" sz="2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to</a:t>
            </a:r>
            <a:r>
              <a:rPr lang="de-DE" sz="2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create</a:t>
            </a:r>
            <a:r>
              <a:rPr lang="de-DE" sz="2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alignment</a:t>
            </a:r>
            <a:r>
              <a:rPr lang="de-DE" sz="2000" dirty="0">
                <a:latin typeface="Helvetica" panose="020B0604020202020204" pitchFamily="34" charset="0"/>
                <a:cs typeface="Helvetica" panose="020B0604020202020204" pitchFamily="34" charset="0"/>
              </a:rPr>
              <a:t> file: T-Coffee, MAFFT, MUSCLE,..</a:t>
            </a:r>
          </a:p>
          <a:p>
            <a:pPr lvl="1"/>
            <a:endParaRPr lang="de-DE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r>
              <a:rPr lang="de-DE" sz="2000" b="1" u="sng" dirty="0" err="1">
                <a:latin typeface="Helvetica" panose="020B0604020202020204" pitchFamily="34" charset="0"/>
                <a:cs typeface="Helvetica" panose="020B0604020202020204" pitchFamily="34" charset="0"/>
              </a:rPr>
              <a:t>Corresponding</a:t>
            </a:r>
            <a:r>
              <a:rPr lang="de-DE" sz="2000" b="1" u="sng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000" b="1" u="sng" dirty="0" err="1">
                <a:latin typeface="Helvetica" panose="020B0604020202020204" pitchFamily="34" charset="0"/>
                <a:cs typeface="Helvetica" panose="020B0604020202020204" pitchFamily="34" charset="0"/>
              </a:rPr>
              <a:t>phylogenetic</a:t>
            </a:r>
            <a:r>
              <a:rPr lang="de-DE" sz="2000" b="1" u="sng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000" b="1" u="sng" dirty="0" err="1">
                <a:latin typeface="Helvetica" panose="020B0604020202020204" pitchFamily="34" charset="0"/>
                <a:cs typeface="Helvetica" panose="020B0604020202020204" pitchFamily="34" charset="0"/>
              </a:rPr>
              <a:t>tree</a:t>
            </a:r>
            <a:endParaRPr lang="de-DE" sz="2000" b="1" u="sng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/>
            <a:r>
              <a:rPr lang="de-DE" sz="2000" dirty="0">
                <a:latin typeface="Helvetica" panose="020B0604020202020204" pitchFamily="34" charset="0"/>
                <a:cs typeface="Helvetica" panose="020B0604020202020204" pitchFamily="34" charset="0"/>
              </a:rPr>
              <a:t>File </a:t>
            </a:r>
            <a:r>
              <a:rPr lang="de-DE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format</a:t>
            </a:r>
            <a:r>
              <a:rPr lang="de-DE" sz="2000" dirty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de-DE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Newick</a:t>
            </a:r>
            <a:endParaRPr lang="de-DE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/>
            <a:r>
              <a:rPr lang="de-DE" sz="2000" dirty="0">
                <a:latin typeface="Helvetica" panose="020B0604020202020204" pitchFamily="34" charset="0"/>
                <a:cs typeface="Helvetica" panose="020B0604020202020204" pitchFamily="34" charset="0"/>
              </a:rPr>
              <a:t>Tools </a:t>
            </a:r>
            <a:r>
              <a:rPr lang="de-DE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to</a:t>
            </a:r>
            <a:r>
              <a:rPr lang="de-DE" sz="2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create</a:t>
            </a:r>
            <a:r>
              <a:rPr lang="de-DE" sz="2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phylogenetic</a:t>
            </a:r>
            <a:r>
              <a:rPr lang="de-DE" sz="2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tree</a:t>
            </a:r>
            <a:r>
              <a:rPr lang="de-DE" sz="2000" dirty="0">
                <a:latin typeface="Helvetica" panose="020B0604020202020204" pitchFamily="34" charset="0"/>
                <a:cs typeface="Helvetica" panose="020B0604020202020204" pitchFamily="34" charset="0"/>
              </a:rPr>
              <a:t> file: </a:t>
            </a:r>
            <a:r>
              <a:rPr lang="de-DE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FastTree</a:t>
            </a:r>
            <a:r>
              <a:rPr lang="de-DE" sz="2000" dirty="0">
                <a:latin typeface="Helvetica" panose="020B0604020202020204" pitchFamily="34" charset="0"/>
                <a:cs typeface="Helvetica" panose="020B0604020202020204" pitchFamily="34" charset="0"/>
              </a:rPr>
              <a:t>, MEGA, </a:t>
            </a:r>
            <a:r>
              <a:rPr lang="de-DE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MrBayes</a:t>
            </a:r>
            <a:r>
              <a:rPr lang="de-DE" sz="2000" dirty="0">
                <a:latin typeface="Helvetica" panose="020B0604020202020204" pitchFamily="34" charset="0"/>
                <a:cs typeface="Helvetica" panose="020B0604020202020204" pitchFamily="34" charset="0"/>
              </a:rPr>
              <a:t>,..</a:t>
            </a:r>
          </a:p>
          <a:p>
            <a:pPr marL="0" indent="0">
              <a:buNone/>
            </a:pPr>
            <a:endParaRPr lang="de-DE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endParaRPr lang="de-DE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Font typeface="Aptos" panose="020B0004020202020204" pitchFamily="34" charset="0"/>
              <a:buChar char="‼"/>
            </a:pPr>
            <a:r>
              <a:rPr lang="de-DE" sz="2200" dirty="0">
                <a:latin typeface="Helvetica" panose="020B0604020202020204" pitchFamily="34" charset="0"/>
                <a:cs typeface="Helvetica" panose="020B0604020202020204" pitchFamily="34" charset="0"/>
              </a:rPr>
              <a:t>Alignment and </a:t>
            </a:r>
            <a:r>
              <a:rPr lang="de-DE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phylogenetic</a:t>
            </a:r>
            <a:r>
              <a:rPr lang="de-DE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tree</a:t>
            </a:r>
            <a:r>
              <a:rPr lang="de-DE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must</a:t>
            </a:r>
            <a:r>
              <a:rPr lang="de-DE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have</a:t>
            </a:r>
            <a:r>
              <a:rPr lang="de-DE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de-DE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exact</a:t>
            </a:r>
            <a:r>
              <a:rPr lang="de-DE" sz="2200" dirty="0">
                <a:latin typeface="Helvetica" panose="020B0604020202020204" pitchFamily="34" charset="0"/>
                <a:cs typeface="Helvetica" panose="020B0604020202020204" pitchFamily="34" charset="0"/>
              </a:rPr>
              <a:t> same </a:t>
            </a:r>
            <a:r>
              <a:rPr lang="de-DE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identifier</a:t>
            </a:r>
            <a:r>
              <a:rPr lang="de-DE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names</a:t>
            </a:r>
            <a:endParaRPr lang="de-DE" sz="2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21253EE-9454-DAE7-DDF7-8DAEEEB42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21FA-CCCF-412D-AFD5-AF533E878335}" type="slidenum">
              <a:rPr lang="de-IT" smtClean="0"/>
              <a:t>8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710590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FE452-3C6B-7A61-9895-713AF1C2D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</a:t>
            </a:r>
            <a:endParaRPr lang="de-I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2A1445-C681-12FC-5857-F769C22E5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u="sng" dirty="0" err="1">
                <a:latin typeface="Helvetica" panose="020B0604020202020204" pitchFamily="34" charset="0"/>
                <a:cs typeface="Helvetica" panose="020B0604020202020204" pitchFamily="34" charset="0"/>
              </a:rPr>
              <a:t>Phylogenetic</a:t>
            </a:r>
            <a:r>
              <a:rPr lang="de-DE" sz="2000" b="1" u="sng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000" b="1" u="sng" dirty="0" err="1">
                <a:latin typeface="Helvetica" panose="020B0604020202020204" pitchFamily="34" charset="0"/>
                <a:cs typeface="Helvetica" panose="020B0604020202020204" pitchFamily="34" charset="0"/>
              </a:rPr>
              <a:t>tree</a:t>
            </a:r>
            <a:endParaRPr lang="de-DE" sz="2000" b="1" u="sng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r>
              <a:rPr lang="de-DE" sz="20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→ Interactive </a:t>
            </a:r>
            <a:r>
              <a:rPr lang="de-DE" sz="20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version</a:t>
            </a:r>
            <a:r>
              <a:rPr lang="de-DE" sz="20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of </a:t>
            </a:r>
            <a:r>
              <a:rPr lang="de-DE" sz="20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the</a:t>
            </a:r>
            <a:r>
              <a:rPr lang="de-DE" sz="20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de-DE" sz="20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provided</a:t>
            </a:r>
            <a:r>
              <a:rPr lang="de-DE" sz="20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de-DE" sz="20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tree</a:t>
            </a:r>
            <a:r>
              <a:rPr lang="de-DE" sz="20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de-DE" sz="20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→ </a:t>
            </a:r>
            <a:r>
              <a:rPr lang="de-DE" sz="20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Expand</a:t>
            </a:r>
            <a:r>
              <a:rPr lang="de-DE" sz="20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de-DE" sz="20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or</a:t>
            </a:r>
            <a:r>
              <a:rPr lang="de-DE" sz="20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de-DE" sz="20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collapse</a:t>
            </a:r>
            <a:r>
              <a:rPr lang="de-DE" sz="20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r>
              <a:rPr lang="de-DE" sz="2000" dirty="0" err="1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subtrees</a:t>
            </a:r>
            <a:endParaRPr lang="de-DE" sz="2000" dirty="0"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r>
              <a:rPr lang="de-DE" sz="20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→ </a:t>
            </a:r>
            <a:r>
              <a:rPr lang="de-DE" sz="2000" dirty="0">
                <a:latin typeface="Helvetica" panose="020B0604020202020204" pitchFamily="34" charset="0"/>
                <a:cs typeface="Helvetica" panose="020B0604020202020204" pitchFamily="34" charset="0"/>
              </a:rPr>
              <a:t>Option </a:t>
            </a:r>
            <a:r>
              <a:rPr lang="de-DE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to</a:t>
            </a:r>
            <a:r>
              <a:rPr lang="de-DE" sz="2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trigger</a:t>
            </a:r>
            <a:r>
              <a:rPr lang="de-DE" sz="2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new</a:t>
            </a:r>
            <a:r>
              <a:rPr lang="de-DE" sz="2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reconstruction</a:t>
            </a:r>
            <a:r>
              <a:rPr lang="de-DE" sz="2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within</a:t>
            </a:r>
            <a:r>
              <a:rPr lang="de-DE" sz="2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the</a:t>
            </a:r>
            <a:r>
              <a:rPr lang="de-DE" sz="2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tree</a:t>
            </a:r>
            <a:endParaRPr lang="de-DE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endParaRPr lang="de-DE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endParaRPr lang="de-DE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r>
              <a:rPr lang="de-DE" sz="2000" b="1" u="sng" dirty="0">
                <a:latin typeface="Helvetica" panose="020B0604020202020204" pitchFamily="34" charset="0"/>
                <a:cs typeface="Helvetica" panose="020B0604020202020204" pitchFamily="34" charset="0"/>
              </a:rPr>
              <a:t>Partial </a:t>
            </a:r>
            <a:r>
              <a:rPr lang="de-DE" sz="2000" b="1" u="sng" dirty="0" err="1">
                <a:latin typeface="Helvetica" panose="020B0604020202020204" pitchFamily="34" charset="0"/>
                <a:cs typeface="Helvetica" panose="020B0604020202020204" pitchFamily="34" charset="0"/>
              </a:rPr>
              <a:t>order</a:t>
            </a:r>
            <a:r>
              <a:rPr lang="de-DE" sz="2000" b="1" u="sng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000" b="1" u="sng" dirty="0" err="1">
                <a:latin typeface="Helvetica" panose="020B0604020202020204" pitchFamily="34" charset="0"/>
                <a:cs typeface="Helvetica" panose="020B0604020202020204" pitchFamily="34" charset="0"/>
              </a:rPr>
              <a:t>graphs</a:t>
            </a:r>
            <a:r>
              <a:rPr lang="de-DE" sz="2000" b="1" u="sng" dirty="0">
                <a:latin typeface="Helvetica" panose="020B0604020202020204" pitchFamily="34" charset="0"/>
                <a:cs typeface="Helvetica" panose="020B0604020202020204" pitchFamily="34" charset="0"/>
              </a:rPr>
              <a:t> (POGs) </a:t>
            </a:r>
            <a:r>
              <a:rPr lang="de-DE" sz="2000" b="1" u="sng" dirty="0" err="1">
                <a:latin typeface="Helvetica" panose="020B0604020202020204" pitchFamily="34" charset="0"/>
                <a:cs typeface="Helvetica" panose="020B0604020202020204" pitchFamily="34" charset="0"/>
              </a:rPr>
              <a:t>connected</a:t>
            </a:r>
            <a:r>
              <a:rPr lang="de-DE" sz="2000" b="1" u="sng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000" b="1" u="sng" dirty="0" err="1">
                <a:latin typeface="Helvetica" panose="020B0604020202020204" pitchFamily="34" charset="0"/>
                <a:cs typeface="Helvetica" panose="020B0604020202020204" pitchFamily="34" charset="0"/>
              </a:rPr>
              <a:t>to</a:t>
            </a:r>
            <a:r>
              <a:rPr lang="de-DE" sz="2000" b="1" u="sng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000" b="1" u="sng" dirty="0" err="1">
                <a:latin typeface="Helvetica" panose="020B0604020202020204" pitchFamily="34" charset="0"/>
                <a:cs typeface="Helvetica" panose="020B0604020202020204" pitchFamily="34" charset="0"/>
              </a:rPr>
              <a:t>phylogenetic</a:t>
            </a:r>
            <a:r>
              <a:rPr lang="de-DE" sz="2000" b="1" u="sng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000" b="1" u="sng" dirty="0" err="1">
                <a:latin typeface="Helvetica" panose="020B0604020202020204" pitchFamily="34" charset="0"/>
                <a:cs typeface="Helvetica" panose="020B0604020202020204" pitchFamily="34" charset="0"/>
              </a:rPr>
              <a:t>tree</a:t>
            </a:r>
            <a:endParaRPr lang="de-DE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r>
              <a:rPr lang="de-D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de-DE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To</a:t>
            </a:r>
            <a:r>
              <a:rPr lang="de-DE" sz="2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represent</a:t>
            </a:r>
            <a:r>
              <a:rPr lang="de-DE" sz="2000" dirty="0"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de-DE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infer</a:t>
            </a:r>
            <a:r>
              <a:rPr lang="de-DE" sz="2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substitutions</a:t>
            </a:r>
            <a:r>
              <a:rPr lang="de-DE" sz="20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de-DE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insertions</a:t>
            </a:r>
            <a:r>
              <a:rPr lang="de-DE" sz="2000" dirty="0"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de-DE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deletions</a:t>
            </a:r>
            <a:r>
              <a:rPr lang="de-DE" sz="2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across</a:t>
            </a:r>
            <a:r>
              <a:rPr lang="de-DE" sz="2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ancestors</a:t>
            </a:r>
            <a:endParaRPr lang="de-DE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r>
              <a:rPr lang="de-D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de-DE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Ancestors</a:t>
            </a:r>
            <a:r>
              <a:rPr lang="de-DE" sz="2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can</a:t>
            </a:r>
            <a:r>
              <a:rPr lang="de-DE" sz="2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be</a:t>
            </a:r>
            <a:r>
              <a:rPr lang="de-DE" sz="2000" dirty="0">
                <a:latin typeface="Helvetica" panose="020B0604020202020204" pitchFamily="34" charset="0"/>
                <a:cs typeface="Helvetica" panose="020B0604020202020204" pitchFamily="34" charset="0"/>
              </a:rPr>
              <a:t> „</a:t>
            </a:r>
            <a:r>
              <a:rPr lang="de-DE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stacked</a:t>
            </a:r>
            <a:r>
              <a:rPr lang="de-DE" sz="2000" dirty="0">
                <a:latin typeface="Helvetica" panose="020B0604020202020204" pitchFamily="34" charset="0"/>
                <a:cs typeface="Helvetica" panose="020B0604020202020204" pitchFamily="34" charset="0"/>
              </a:rPr>
              <a:t>“ so </a:t>
            </a:r>
            <a:r>
              <a:rPr lang="de-DE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changes</a:t>
            </a:r>
            <a:r>
              <a:rPr lang="de-DE" sz="2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can</a:t>
            </a:r>
            <a:r>
              <a:rPr lang="de-DE" sz="2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be</a:t>
            </a:r>
            <a:r>
              <a:rPr lang="de-DE" sz="2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viewed</a:t>
            </a:r>
            <a:endParaRPr lang="de-DE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de-IT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390580C-F7E6-B911-482F-C1694980804D}"/>
              </a:ext>
            </a:extLst>
          </p:cNvPr>
          <p:cNvSpPr txBox="1"/>
          <p:nvPr/>
        </p:nvSpPr>
        <p:spPr>
          <a:xfrm>
            <a:off x="442452" y="6371303"/>
            <a:ext cx="5869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http://grasp.scmb.uq.edu.au/</a:t>
            </a:r>
            <a:endParaRPr lang="de-IT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1FF12F-9DF0-E703-E209-7588465C2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821FA-CCCF-412D-AFD5-AF533E878335}" type="slidenum">
              <a:rPr lang="de-IT" smtClean="0"/>
              <a:t>9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2095103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762</Words>
  <Application>Microsoft Office PowerPoint</Application>
  <PresentationFormat>Breitbild</PresentationFormat>
  <Paragraphs>136</Paragraphs>
  <Slides>14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Cambria</vt:lpstr>
      <vt:lpstr>Courier</vt:lpstr>
      <vt:lpstr>Helvetica</vt:lpstr>
      <vt:lpstr>Lato</vt:lpstr>
      <vt:lpstr>Montserrat</vt:lpstr>
      <vt:lpstr>Wingdings</vt:lpstr>
      <vt:lpstr>Office</vt:lpstr>
      <vt:lpstr>PowerPoint-Präsentation</vt:lpstr>
      <vt:lpstr>Ancestral sequence reconstruction</vt:lpstr>
      <vt:lpstr>Ancestral sequence reconstruction</vt:lpstr>
      <vt:lpstr>GRASP Graphical representation of ancestral sequence predictions</vt:lpstr>
      <vt:lpstr>GRASP: steps in ancestral sequence reconstruction</vt:lpstr>
      <vt:lpstr>Partial order graphs</vt:lpstr>
      <vt:lpstr>Web version</vt:lpstr>
      <vt:lpstr>Input data</vt:lpstr>
      <vt:lpstr>Output</vt:lpstr>
      <vt:lpstr>Phylogenetic tree</vt:lpstr>
      <vt:lpstr>Partial order graph – N0 and N1 stacked </vt:lpstr>
      <vt:lpstr>Command-line version</vt:lpstr>
      <vt:lpstr>Web version vs command line </vt:lpstr>
      <vt:lpstr>Trial with course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Fuchsbrugger, Hannah</dc:creator>
  <cp:lastModifiedBy>Fuchsbrugger, Hannah</cp:lastModifiedBy>
  <cp:revision>16</cp:revision>
  <dcterms:created xsi:type="dcterms:W3CDTF">2024-05-30T15:01:45Z</dcterms:created>
  <dcterms:modified xsi:type="dcterms:W3CDTF">2024-06-02T18:42:35Z</dcterms:modified>
</cp:coreProperties>
</file>